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 id="8" name="Isabel Nunes " initials="IN" lastIdx="3" clrIdx="7">
    <p:extLst>
      <p:ext uri="{19B8F6BF-5375-455C-9EA6-DF929625EA0E}">
        <p15:presenceInfo xmlns:p15="http://schemas.microsoft.com/office/powerpoint/2012/main" userId="Isabel Nunes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140"/>
    <a:srgbClr val="339933"/>
    <a:srgbClr val="ACC700"/>
    <a:srgbClr val="E64715"/>
    <a:srgbClr val="B1B3B4"/>
    <a:srgbClr val="F6A400"/>
    <a:srgbClr val="003399"/>
    <a:srgbClr val="D450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12" autoAdjust="0"/>
  </p:normalViewPr>
  <p:slideViewPr>
    <p:cSldViewPr snapToGrid="0">
      <p:cViewPr varScale="1">
        <p:scale>
          <a:sx n="126" d="100"/>
          <a:sy n="126" d="100"/>
        </p:scale>
        <p:origin x="1116" y="114"/>
      </p:cViewPr>
      <p:guideLst>
        <p:guide orient="horz" pos="2772"/>
        <p:guide pos="5193"/>
        <p:guide pos="340"/>
        <p:guide orient="horz" pos="577"/>
      </p:guideLst>
    </p:cSldViewPr>
  </p:slideViewPr>
  <p:notesTextViewPr>
    <p:cViewPr>
      <p:scale>
        <a:sx n="1" d="1"/>
        <a:sy n="1" d="1"/>
      </p:scale>
      <p:origin x="0" y="0"/>
    </p:cViewPr>
  </p:notesTextViewPr>
  <p:notesViewPr>
    <p:cSldViewPr snapToGrid="0">
      <p:cViewPr>
        <p:scale>
          <a:sx n="1" d="2"/>
          <a:sy n="1" d="2"/>
        </p:scale>
        <p:origin x="4560" y="9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09941306626221"/>
          <c:y val="6.8876497211370014E-2"/>
          <c:w val="0.64416585591056208"/>
          <c:h val="0.79387808023253825"/>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layout>
        <c:manualLayout>
          <c:xMode val="edge"/>
          <c:yMode val="edge"/>
          <c:x val="7.891254159960363E-3"/>
          <c:y val="0.89804363710923263"/>
          <c:w val="0.98221231105119777"/>
          <c:h val="5.08976483843635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en/safety-and-health-legislation" TargetMode="External"/><Relationship Id="rId3" Type="http://schemas.openxmlformats.org/officeDocument/2006/relationships/hyperlink" Target="https://osha.europa.eu/pt/legislation/directives/the-osh-framework-directive/1" TargetMode="External"/><Relationship Id="rId7" Type="http://schemas.openxmlformats.org/officeDocument/2006/relationships/hyperlink" Target="https://osha.europa.eu/pt/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pt/legislation/directives/6" TargetMode="External"/><Relationship Id="rId5" Type="http://schemas.openxmlformats.org/officeDocument/2006/relationships/hyperlink" Target="https://osha.europa.eu/pt/legislation/directives/3" TargetMode="External"/><Relationship Id="rId4" Type="http://schemas.openxmlformats.org/officeDocument/2006/relationships/hyperlink" Target="https://osha.europa.eu/pt/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pt/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pt/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pt/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pt/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pt/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pt/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pt/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400">
                <a:solidFill>
                  <a:schemeClr val="accent1"/>
                </a:solidFill>
              </a:rPr>
              <a:t>A campanha é conduzida pela EU-OSHA, com a ajuda de uma rede de parceiros em mais de 30 países, incluindo:</a:t>
            </a:r>
          </a:p>
          <a:p>
            <a:pPr marL="742950" lvl="1" indent="-285750">
              <a:buFont typeface="Arial" panose="020B0604020202020204" pitchFamily="34" charset="0"/>
              <a:buChar char="•"/>
            </a:pPr>
            <a:r>
              <a:rPr lang="pt-PT" sz="1400"/>
              <a:t>pontos focais nacionais;</a:t>
            </a:r>
          </a:p>
          <a:p>
            <a:pPr marL="742950" lvl="1" indent="-285750">
              <a:buFont typeface="Arial" panose="020B0604020202020204" pitchFamily="34" charset="0"/>
              <a:buChar char="•"/>
            </a:pPr>
            <a:r>
              <a:rPr lang="pt-PT" sz="1400"/>
              <a:t>parceiros sociais europeus;</a:t>
            </a:r>
          </a:p>
          <a:p>
            <a:pPr marL="742950" lvl="1" indent="-285750">
              <a:buFont typeface="Arial" panose="020B0604020202020204" pitchFamily="34" charset="0"/>
              <a:buChar char="•"/>
            </a:pPr>
            <a:r>
              <a:rPr lang="pt-PT" sz="1400"/>
              <a:t>parceiros oficiais da campanha;</a:t>
            </a:r>
          </a:p>
          <a:p>
            <a:pPr marL="742950" lvl="1" indent="-285750">
              <a:buFont typeface="Arial" panose="020B0604020202020204" pitchFamily="34" charset="0"/>
              <a:buChar char="•"/>
            </a:pPr>
            <a:r>
              <a:rPr lang="pt-PT" sz="1400"/>
              <a:t>parceiros OSHVET;</a:t>
            </a:r>
          </a:p>
          <a:p>
            <a:pPr marL="742950" lvl="1" indent="-285750">
              <a:buFont typeface="Arial" panose="020B0604020202020204" pitchFamily="34" charset="0"/>
              <a:buChar char="•"/>
            </a:pPr>
            <a:r>
              <a:rPr lang="pt-PT" sz="1400"/>
              <a:t>parceiros da campanha na comunicação social;</a:t>
            </a:r>
          </a:p>
          <a:p>
            <a:pPr marL="742950" lvl="1" indent="-285750">
              <a:buFont typeface="Arial" panose="020B0604020202020204" pitchFamily="34" charset="0"/>
              <a:buChar char="•"/>
            </a:pPr>
            <a:r>
              <a:rPr lang="pt-PT" sz="1400"/>
              <a:t>Rede Europeia de Empresas;</a:t>
            </a:r>
          </a:p>
          <a:p>
            <a:pPr marL="742950" lvl="1" indent="-285750">
              <a:buFont typeface="Arial" panose="020B0604020202020204" pitchFamily="34" charset="0"/>
              <a:buChar char="•"/>
            </a:pPr>
            <a:r>
              <a:rPr lang="pt-PT" sz="1400"/>
              <a:t>Instituições da UE;</a:t>
            </a:r>
          </a:p>
          <a:p>
            <a:pPr marL="742950" lvl="1" indent="-285750">
              <a:buFont typeface="Arial" panose="020B0604020202020204" pitchFamily="34" charset="0"/>
              <a:buChar char="•"/>
            </a:pPr>
            <a:r>
              <a:rPr lang="pt-PT" sz="1400"/>
              <a:t>outras agências da UE.</a:t>
            </a:r>
          </a:p>
          <a:p>
            <a:r>
              <a:rPr lang="pt-PT" sz="1200">
                <a:solidFill>
                  <a:schemeClr val="accent1"/>
                </a:solidFill>
              </a:rPr>
              <a:t>Os parceiros atuam como intermediários entre a EU-OSHA e a população ativa da Europa, divulgando materiais e recursos da campanha ao nível nacional. A dedicação e o envolvimento ativo dos parceiros da EU-OSHA são o motor da campanha e garantem que a mensagem da campanha seja promovida com sucesso em toda a Europa, chegando a empresas de todas as dimensões.</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1" dirty="0"/>
              <a:t>Publicações</a:t>
            </a:r>
          </a:p>
          <a:p>
            <a:r>
              <a:rPr lang="pt-PT" b="0" dirty="0"/>
              <a:t>Vários relatórios de investigação, resumos e fichas informativas sobre riscos relacionados com LME estão disponíveis e podem ser descarregados gratuitamente. Estas publicações podem ser usadas para informar sobre medidas preventivas no local de trabalho.</a:t>
            </a:r>
          </a:p>
          <a:p>
            <a:endParaRPr lang="en-GB" b="1" dirty="0"/>
          </a:p>
          <a:p>
            <a:r>
              <a:rPr lang="pt-PT" b="1" dirty="0"/>
              <a:t>Materiais da campanha</a:t>
            </a:r>
          </a:p>
          <a:p>
            <a:r>
              <a:rPr lang="pt-PT" b="0" dirty="0"/>
              <a:t>Os materiais da campanha «Trabalho seguro e saudável na era digital», como o guia e o folheto promocional da campanha, explicam como a campanha funciona e como se pode participar na mesma. Também esclarecem como as orientações fornecidas podem ser implementadas no local de trabalho.</a:t>
            </a:r>
          </a:p>
          <a:p>
            <a:endParaRPr lang="en-GB" b="1" dirty="0"/>
          </a:p>
          <a:p>
            <a:r>
              <a:rPr lang="pt-PT" b="1" dirty="0"/>
              <a:t>Conjunto de ferramentas da campanha</a:t>
            </a:r>
          </a:p>
          <a:p>
            <a:r>
              <a:rPr lang="pt-PT" b="0" dirty="0"/>
              <a:t>O conjunto de ferramentas da campanha fornece conselhos práticos passo a passo sobre como planear e realizar campanhas bem-sucedidas. Inclui exemplos de várias ferramentas de comunicação e dá dicas sobre a melhor forma de usá-las.</a:t>
            </a:r>
            <a:r>
              <a:rPr lang="pt-PT" dirty="0"/>
              <a:t> </a:t>
            </a:r>
          </a:p>
          <a:p>
            <a:endParaRPr lang="en-GB" b="1" dirty="0">
              <a:ea typeface="Calibri" panose="020F0502020204030204"/>
              <a:cs typeface="Calibri" panose="020F0502020204030204"/>
            </a:endParaRPr>
          </a:p>
          <a:p>
            <a:r>
              <a:rPr lang="pt-PT" b="1" dirty="0"/>
              <a:t>Kit de redes sociais </a:t>
            </a:r>
          </a:p>
          <a:p>
            <a:r>
              <a:rPr lang="pt-PT" b="0" dirty="0"/>
              <a:t>Foi especialmente</a:t>
            </a:r>
            <a:r>
              <a:rPr lang="pt-PT" b="0" baseline="0" dirty="0"/>
              <a:t> </a:t>
            </a:r>
            <a:r>
              <a:rPr lang="pt-PT" b="0" dirty="0"/>
              <a:t>criada uma coleção de material relevante para a campanha para publicar e partilhar através de contas nas redes sociais. Os recursos incluem uma seleção de mensagens prontas a utilizar, acompanhadas de elementos visuais e vídeos.</a:t>
            </a:r>
          </a:p>
          <a:p>
            <a:endParaRPr lang="en-GB" b="1" dirty="0"/>
          </a:p>
          <a:p>
            <a:r>
              <a:rPr lang="pt-PT" b="1" dirty="0"/>
              <a:t>Filmes da série Napo</a:t>
            </a:r>
          </a:p>
          <a:p>
            <a:r>
              <a:rPr lang="pt-PT" dirty="0"/>
              <a:t>Foram criados </a:t>
            </a:r>
            <a:r>
              <a:rPr lang="pt-PT" b="0" dirty="0"/>
              <a:t>vários filmes curtos de sensibilização </a:t>
            </a:r>
            <a:r>
              <a:rPr lang="pt-PT" sz="1200" dirty="0">
                <a:solidFill>
                  <a:schemeClr val="accent1"/>
                </a:solidFill>
              </a:rPr>
              <a:t>—</a:t>
            </a:r>
            <a:r>
              <a:rPr lang="pt-PT" b="0" dirty="0"/>
              <a:t> com o herói de desenhos animados Napo </a:t>
            </a:r>
            <a:r>
              <a:rPr lang="pt-PT" sz="1200" dirty="0">
                <a:solidFill>
                  <a:schemeClr val="accent1"/>
                </a:solidFill>
              </a:rPr>
              <a:t>— </a:t>
            </a:r>
            <a:r>
              <a:rPr lang="pt-PT" b="0" dirty="0"/>
              <a:t> sobre o tema da digitalização no local de trabalho. Esta é uma excelente forma de mobilizar as empresas e de as informar sobre a mensagem da campanha.</a:t>
            </a:r>
          </a:p>
          <a:p>
            <a:endParaRPr lang="en-GB" b="1" dirty="0"/>
          </a:p>
          <a:p>
            <a:r>
              <a:rPr lang="pt-PT" b="1" dirty="0" err="1"/>
              <a:t>OSHwiki</a:t>
            </a:r>
            <a:endParaRPr lang="pt-PT" b="1" dirty="0"/>
          </a:p>
          <a:p>
            <a:r>
              <a:rPr lang="pt-PT" b="0" dirty="0"/>
              <a:t>Uma secção na plataforma </a:t>
            </a:r>
            <a:r>
              <a:rPr lang="pt-PT" b="0" dirty="0" err="1"/>
              <a:t>OSHwiki</a:t>
            </a:r>
            <a:r>
              <a:rPr lang="pt-PT" b="0" dirty="0"/>
              <a:t> foi dedicada à SST e à digitalização. Contém artigos pertinentes e ligações para mais informações sobre o tema.</a:t>
            </a:r>
          </a:p>
          <a:p>
            <a:endParaRPr lang="en-GB" b="1" dirty="0"/>
          </a:p>
          <a:p>
            <a:r>
              <a:rPr lang="pt-PT" b="1" dirty="0"/>
              <a:t>Estudos de casos</a:t>
            </a:r>
          </a:p>
          <a:p>
            <a:r>
              <a:rPr lang="pt-PT" b="0" dirty="0"/>
              <a:t>Além de estudos de casos incluídos na base de dados, também estão disponíveis estudos de casos sobre políticas de países da UE e de fora da UE. Estes estudos de casos descrevem fatores de sucesso e a transferibilidade de iniciativas políticas nacionais.</a:t>
            </a:r>
            <a:r>
              <a:rPr lang="pt-PT" dirty="0"/>
              <a:t> </a:t>
            </a:r>
          </a:p>
          <a:p>
            <a:endParaRPr lang="en-GB" b="1" dirty="0"/>
          </a:p>
          <a:p>
            <a:r>
              <a:rPr lang="pt-PT" b="1" dirty="0"/>
              <a:t>Legislação</a:t>
            </a:r>
          </a:p>
          <a:p>
            <a:r>
              <a:rPr lang="pt-PT" dirty="0"/>
              <a:t>O empregador é legalmente responsável por garantir a segurança e a saúde no local de trabalho. Os riscos decorrentes da digitalização no local de trabalho são abrangidos pelo âmbito de aplicação da Diretiva-Quadro SST (</a:t>
            </a:r>
            <a:r>
              <a:rPr lang="pt-PT" dirty="0">
                <a:hlinkClick r:id="rId3"/>
              </a:rPr>
              <a:t>Diretiva 89/391/CEE — Diretiva-Quadro SST</a:t>
            </a:r>
            <a:r>
              <a:rPr lang="pt-PT" dirty="0"/>
              <a:t>) e alguns dos riscos decorrentes da utilização de tecnologias digitais no local de trabalho são abordados por diretivas específicas:</a:t>
            </a:r>
          </a:p>
          <a:p>
            <a:endParaRPr lang="en-GB" b="1" dirty="0">
              <a:solidFill>
                <a:srgbClr val="000000"/>
              </a:solidFill>
              <a:ea typeface="Calibri"/>
              <a:cs typeface="Calibri"/>
            </a:endParaRPr>
          </a:p>
          <a:p>
            <a:pPr marL="742950" lvl="1" indent="-285750">
              <a:buFont typeface="Arial" panose="020B0604020202020204" pitchFamily="34" charset="0"/>
              <a:buChar char="•"/>
            </a:pPr>
            <a:r>
              <a:rPr lang="pt-PT" sz="1400" dirty="0">
                <a:solidFill>
                  <a:schemeClr val="tx2"/>
                </a:solidFill>
                <a:hlinkClick r:id="rId4">
                  <a:extLst>
                    <a:ext uri="{A12FA001-AC4F-418D-AE19-62706E023703}">
                      <ahyp:hlinkClr xmlns:ahyp="http://schemas.microsoft.com/office/drawing/2018/hyperlinkcolor" val="tx"/>
                    </a:ext>
                  </a:extLst>
                </a:hlinkClick>
              </a:rPr>
              <a:t>Diretiva 90/270/CEE — Diretiva-quadro sobre o trabalho com equipamentos dotados de visor</a:t>
            </a:r>
          </a:p>
          <a:p>
            <a:pPr marL="742950" lvl="1" indent="-285750">
              <a:buFont typeface="Arial" panose="020B0604020202020204" pitchFamily="34" charset="0"/>
              <a:buChar char="•"/>
            </a:pPr>
            <a:r>
              <a:rPr lang="pt-PT" sz="1400" dirty="0">
                <a:solidFill>
                  <a:schemeClr val="tx2"/>
                </a:solidFill>
                <a:hlinkClick r:id="rId5"/>
              </a:rPr>
              <a:t>Diretiva 2009/104/CE — Diretiva-quadro relativa ao equipamento de trabalho</a:t>
            </a:r>
          </a:p>
          <a:p>
            <a:pPr marL="742950" lvl="1" indent="-285750">
              <a:buFont typeface="Arial" panose="020B0604020202020204" pitchFamily="34" charset="0"/>
              <a:buChar char="•"/>
            </a:pPr>
            <a:r>
              <a:rPr lang="pt-PT" sz="1400" dirty="0">
                <a:solidFill>
                  <a:schemeClr val="tx2"/>
                </a:solidFill>
                <a:hlinkClick r:id="rId6"/>
              </a:rPr>
              <a:t>Diretiva 2006/42/CE (nova diretiva relativa às máquinas)</a:t>
            </a:r>
          </a:p>
          <a:p>
            <a:pPr marL="742950" lvl="1" indent="-285750">
              <a:buFont typeface="Arial" panose="020B0604020202020204" pitchFamily="34" charset="0"/>
              <a:buChar char="•"/>
            </a:pPr>
            <a:r>
              <a:rPr lang="pt-PT" sz="1400" dirty="0">
                <a:solidFill>
                  <a:schemeClr val="tx2"/>
                </a:solidFill>
                <a:hlinkClick r:id="rId7"/>
              </a:rPr>
              <a:t>Diretiva 89/654/CEE relativa às prescrições mínimas de segurança e de saúde para os locais de trabalho</a:t>
            </a:r>
          </a:p>
          <a:p>
            <a:pPr marL="742950" lvl="1" indent="-285750">
              <a:buFont typeface="Arial" panose="020B0604020202020204" pitchFamily="34" charset="0"/>
              <a:buChar char="•"/>
            </a:pPr>
            <a:r>
              <a:rPr lang="pt-PT" sz="1400" dirty="0">
                <a:solidFill>
                  <a:schemeClr val="tx2"/>
                </a:solidFill>
                <a:hlinkClick r:id="rId6"/>
              </a:rPr>
              <a:t>Diretiva 2003/88/CE — Tempo de trabalho</a:t>
            </a:r>
          </a:p>
          <a:p>
            <a:pPr marL="742950" lvl="1" indent="-285750">
              <a:buFont typeface="Arial" panose="020B0604020202020204" pitchFamily="34" charset="0"/>
              <a:buChar char="•"/>
            </a:pPr>
            <a:r>
              <a:rPr lang="pt-PT" sz="1400" dirty="0">
                <a:solidFill>
                  <a:schemeClr val="tx2"/>
                </a:solidFill>
                <a:hlinkClick r:id="rId7"/>
              </a:rPr>
              <a:t>Diretiva 2002/14/CE — Informação e consultoria dos</a:t>
            </a:r>
            <a:r>
              <a:rPr lang="pt-PT" sz="1400" baseline="0" dirty="0">
                <a:solidFill>
                  <a:schemeClr val="tx2"/>
                </a:solidFill>
                <a:hlinkClick r:id="rId7"/>
              </a:rPr>
              <a:t> trabalhadores</a:t>
            </a:r>
            <a:br>
              <a:rPr lang="pt-PT" sz="1400" dirty="0">
                <a:solidFill>
                  <a:schemeClr val="tx2"/>
                </a:solidFill>
                <a:hlinkClick r:id="rId7"/>
              </a:rPr>
            </a:br>
            <a:r>
              <a:rPr lang="pt-PT" sz="1400" dirty="0">
                <a:solidFill>
                  <a:schemeClr val="tx2"/>
                </a:solidFill>
                <a:hlinkClick r:id="rId7"/>
              </a:rPr>
              <a:t>        </a:t>
            </a:r>
          </a:p>
          <a:p>
            <a:pPr marL="457200" lvl="1" indent="0">
              <a:buNone/>
            </a:pPr>
            <a:endParaRPr lang="en-GB" sz="1400" dirty="0">
              <a:solidFill>
                <a:schemeClr val="tx2"/>
              </a:solidFill>
            </a:endParaRPr>
          </a:p>
          <a:p>
            <a:r>
              <a:rPr lang="pt-PT" dirty="0"/>
              <a:t>Uma visão geral completa da legislação relevante relativa à SST está disponível no site da UE-OSHA (</a:t>
            </a:r>
            <a:r>
              <a:rPr lang="pt-PT" dirty="0">
                <a:hlinkClick r:id="rId8"/>
              </a:rPr>
              <a:t>https://osha.europa.eu/pt/safety-and-health-legislation</a:t>
            </a:r>
            <a:r>
              <a:rPr lang="pt-PT" dirty="0"/>
              <a:t>).</a:t>
            </a:r>
          </a:p>
          <a:p>
            <a:endParaRPr lang="en-US" dirty="0"/>
          </a:p>
          <a:p>
            <a:pPr marL="0" indent="0">
              <a:buNone/>
            </a:pPr>
            <a:r>
              <a:rPr lang="pt-PT" b="1" dirty="0"/>
              <a:t>Infografias</a:t>
            </a:r>
          </a:p>
          <a:p>
            <a:pPr algn="just"/>
            <a:r>
              <a:rPr lang="pt-PT" dirty="0"/>
              <a:t>Na era digital, as infografias podem ser uma ferramenta muito útil. Permitem divulgar informações, mesmo complexas, de forma clara, sucinta e fácil de reter na memória e podem ser partilhadas em linha.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t-PT" dirty="0"/>
              <a:t>Fonte: EU-OSHA, «Tomar o pulso à SST — Segurança e saúde nos locais de trabalho após a pandemia», 2022 (</a:t>
            </a:r>
            <a:r>
              <a:rPr lang="pt-PT" dirty="0">
                <a:hlinkClick r:id="rId3"/>
              </a:rPr>
              <a:t>https://osha.europa.eu/pt/facts-and-figures/osh-pulse-occupational-safety-and-health-post-pandemic-workplaces</a:t>
            </a:r>
            <a:r>
              <a:rPr lang="pt-PT" dirty="0"/>
              <a:t>).</a:t>
            </a:r>
          </a:p>
          <a:p>
            <a:pPr>
              <a:defRPr/>
            </a:pPr>
            <a:endParaRPr lang="it-IT" dirty="0"/>
          </a:p>
          <a:p>
            <a:pPr marL="0" marR="0" indent="0" algn="l" defTabSz="914400">
              <a:lnSpc>
                <a:spcPct val="100000"/>
              </a:lnSpc>
              <a:spcBef>
                <a:spcPts val="0"/>
              </a:spcBef>
              <a:spcAft>
                <a:spcPts val="0"/>
              </a:spcAft>
              <a:buClrTx/>
              <a:buSzTx/>
              <a:buFontTx/>
              <a:buNone/>
              <a:tabLst/>
              <a:defRPr/>
            </a:pPr>
            <a:r>
              <a:rPr lang="pt-PT" dirty="0"/>
              <a:t>Fonte: </a:t>
            </a:r>
            <a:r>
              <a:rPr lang="pt-PT" sz="1200" dirty="0">
                <a:solidFill>
                  <a:schemeClr val="tx1"/>
                </a:solidFill>
                <a:effectLst/>
                <a:latin typeface="+mn-lt"/>
                <a:ea typeface="+mn-ea"/>
                <a:cs typeface="+mn-cs"/>
              </a:rPr>
              <a:t>EU-OSHA, Terceiro Inquérito Europeu às Empresas sobre Riscos Novos e Emergentes (ESENER 3), 2019. Disponível no seguinte endereço: </a:t>
            </a:r>
            <a:r>
              <a:rPr lang="pt-PT" sz="1200" u="sng" dirty="0">
                <a:solidFill>
                  <a:schemeClr val="tx1"/>
                </a:solidFill>
                <a:effectLst/>
                <a:latin typeface="+mn-lt"/>
                <a:ea typeface="+mn-ea"/>
                <a:cs typeface="+mn-cs"/>
                <a:hlinkClick r:id="rId4"/>
              </a:rPr>
              <a:t>https://osha.europa.eu/pt/publications/home-based-teleworking-and-preventive-occupational-safety-and-health-measures-european-workplaces-evidence-esener-3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1" dirty="0"/>
              <a:t>Semana Europeia</a:t>
            </a:r>
          </a:p>
          <a:p>
            <a:r>
              <a:rPr lang="pt-PT" dirty="0"/>
              <a:t>A nossa Semana Europeia de Segurança e Saúde no Trabalho, mundialmente conhecida, é realizada todos os anos em outubro e é o ponto alto do calendário de campanha. Pode participar em muitos eventos de sensibilização organizados na UE e não só, como concursos, eventos especiais de exibição de filmes, eventos em redes sociais e conferências.</a:t>
            </a:r>
          </a:p>
          <a:p>
            <a:endParaRPr lang="en-GB" dirty="0"/>
          </a:p>
          <a:p>
            <a:r>
              <a:rPr lang="pt-PT" b="1" dirty="0"/>
              <a:t>Parceria da campanha</a:t>
            </a:r>
          </a:p>
          <a:p>
            <a:r>
              <a:rPr lang="pt-PT" dirty="0"/>
              <a:t>O sucesso da campanha depende de fortes parcerias entre a EU-OSHA e as principais partes interessadas. As organizações pan-europeias e internacionais comprometidas com a SST podem ser </a:t>
            </a:r>
            <a:r>
              <a:rPr lang="pt-PT" u="sng" dirty="0"/>
              <a:t>parceiros oficiais da campanha</a:t>
            </a:r>
            <a:r>
              <a:rPr lang="pt-PT" dirty="0"/>
              <a:t>, permitindo-lhe beneficiar de:</a:t>
            </a:r>
          </a:p>
          <a:p>
            <a:pPr marL="742950" lvl="1" indent="-285750">
              <a:buFont typeface="Arial,Sans-Serif"/>
              <a:buChar char="•"/>
            </a:pPr>
            <a:r>
              <a:rPr lang="pt-PT" dirty="0"/>
              <a:t>promoção ao nível da UE e da comunicação social;</a:t>
            </a:r>
          </a:p>
          <a:p>
            <a:pPr marL="742950" lvl="1" indent="-285750">
              <a:buFont typeface="Arial,Sans-Serif"/>
              <a:buChar char="•"/>
            </a:pPr>
            <a:r>
              <a:rPr lang="pt-PT" dirty="0"/>
              <a:t>oportunidades de trabalho em rede e de intercâmbio;</a:t>
            </a:r>
          </a:p>
          <a:p>
            <a:pPr marL="742950" lvl="1" indent="-285750">
              <a:buFont typeface="Arial,Sans-Serif"/>
              <a:buChar char="•"/>
            </a:pPr>
            <a:r>
              <a:rPr lang="pt-PT" dirty="0"/>
              <a:t>partilha de boas práticas com outros parceiros da campanha;</a:t>
            </a:r>
          </a:p>
          <a:p>
            <a:pPr marL="742950" lvl="1" indent="-285750">
              <a:buFont typeface="Arial,Sans-Serif"/>
              <a:buChar char="•"/>
            </a:pPr>
            <a:r>
              <a:rPr lang="pt-PT" dirty="0"/>
              <a:t>convites para eventos e ações da EU-OSHA;</a:t>
            </a:r>
          </a:p>
          <a:p>
            <a:pPr marL="742950" lvl="1" indent="-285750">
              <a:buFont typeface="Arial,Sans-Serif"/>
              <a:buChar char="•"/>
            </a:pPr>
            <a:r>
              <a:rPr lang="pt-PT" dirty="0"/>
              <a:t>um pacote de boas-vindas;</a:t>
            </a:r>
          </a:p>
          <a:p>
            <a:pPr marL="742950" lvl="1" indent="-285750">
              <a:buFont typeface="Arial,Sans-Serif"/>
              <a:buChar char="•"/>
            </a:pPr>
            <a:r>
              <a:rPr lang="pt-PT" dirty="0"/>
              <a:t>um certificado de parceria.</a:t>
            </a:r>
          </a:p>
          <a:p>
            <a:pPr lvl="1"/>
            <a:endParaRPr lang="en-GB" dirty="0"/>
          </a:p>
          <a:p>
            <a:r>
              <a:rPr lang="pt-PT" b="1" dirty="0"/>
              <a:t>Prémios de Boas Práticas</a:t>
            </a:r>
          </a:p>
          <a:p>
            <a:r>
              <a:rPr lang="pt-PT" dirty="0"/>
              <a:t>No âmbito da campanha, o Prémio de Boas Práticas destaca abordagens inovadoras de gestão da SST e reconhece iniciativas bem-sucedidas e sustentáveis de gestão de riscos relacionadas com a SST e a digitalização. Organizações nos Estados-Membros da UE, países candidatos, potenciais países candidatos e países da Associação Europeia de Comércio Livre (AECL) são convidados a apresentar candidaturas sobre o tema da gestão da SST e da digitalização no local de trabalho. Os vencedores serão anunciados numa cerimónia de prémios.</a:t>
            </a:r>
          </a:p>
          <a:p>
            <a:endParaRPr lang="en-GB" dirty="0"/>
          </a:p>
          <a:p>
            <a:r>
              <a:rPr lang="pt-PT" b="1" dirty="0"/>
              <a:t>Conjunto de ferramentas da campanha </a:t>
            </a:r>
          </a:p>
          <a:p>
            <a:r>
              <a:rPr lang="pt-PT" dirty="0"/>
              <a:t>Pode aceder ao nosso conjunto de ferramentas de campanha que o ajudará a lançar a sua própria campanha de sensibilização sobre o impacto da digitalização na SST. O conjunto de ferramentas oferece orientações passo a passo sobre o processo de preparação e realização de uma campanha e sobre como tirar o máximo partido dos seus recursos.</a:t>
            </a:r>
          </a:p>
          <a:p>
            <a:endParaRPr lang="en-GB" dirty="0"/>
          </a:p>
          <a:p>
            <a:r>
              <a:rPr lang="pt-PT" b="1" dirty="0"/>
              <a:t>Materiais da campanha</a:t>
            </a:r>
          </a:p>
          <a:p>
            <a:r>
              <a:rPr lang="pt-PT" dirty="0"/>
              <a:t>Tudo o que precisa para promover e contribuir para a campanha «Trabalho seguro e saudável na era digital» está disponível nos materiais da campanha. Pode descarregar gratuitamente uma gama completa de recursos, incluindo o guia e o folheto e cartaz promocionais da campanha, bem como o folheto dos Prémios de Boas Práticas.</a:t>
            </a:r>
          </a:p>
          <a:p>
            <a:endParaRPr lang="en-GB" dirty="0"/>
          </a:p>
          <a:p>
            <a:r>
              <a:rPr lang="pt-PT" b="1" dirty="0"/>
              <a:t>Kit de redes sociais</a:t>
            </a:r>
          </a:p>
          <a:p>
            <a:r>
              <a:rPr lang="pt-PT" dirty="0"/>
              <a:t>Utilize o nosso conjunto de ferramentas para as redes sociais – uma coleção de materiais para as suas contas nas redes sociais. Comece ao selecionar as mensagens prontas e os recursos visuais e vídeos acompanhantes.</a:t>
            </a:r>
          </a:p>
          <a:p>
            <a:endParaRPr lang="en-GB" dirty="0"/>
          </a:p>
          <a:p>
            <a:r>
              <a:rPr lang="pt-PT" b="1" dirty="0"/>
              <a:t>Eventos</a:t>
            </a:r>
          </a:p>
          <a:p>
            <a:r>
              <a:rPr lang="pt-PT" dirty="0"/>
              <a:t>Pode ver os próximos eventos da campanha «Trabalho seguro e saudável na era digital». Os eventos podem ser pesquisados por país e por datas, e cada evento pode ser adicionado ao seu próprio calendário para garantir que não o deixa passar.</a:t>
            </a:r>
          </a:p>
          <a:p>
            <a:endParaRPr lang="en-GB" dirty="0"/>
          </a:p>
          <a:p>
            <a:r>
              <a:rPr lang="pt-PT" b="1" dirty="0"/>
              <a:t>Certificado de participação </a:t>
            </a:r>
          </a:p>
          <a:p>
            <a:r>
              <a:rPr lang="pt-PT" dirty="0"/>
              <a:t>Pela organização de eventos e atividades ou pela realização da sua própria campanha para apoiar a campanha «Locais de trabalho saudáveis», receberá um certificado de participação em reconhecimento do seu empenho e da sua contribuição.</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a:t>© Agência Europeia para a Segurança e Saúde no Trabalho, 2023</a:t>
            </a:r>
          </a:p>
          <a:p>
            <a:r>
              <a:rPr lang="pt-PT"/>
              <a:t>Reprodução autorizada mediante indicação da fonte.</a:t>
            </a:r>
          </a:p>
          <a:p>
            <a:r>
              <a:rPr lang="pt-PT"/>
              <a:t>A utilização ou reprodução de fotografias ou de outros materiais não protegidos por direitos de autor da EU-OSHA deve ser autorizada diretamente pelos titulares dos direitos de autor.</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Fonte: EU-OSHA, «Tomar o pulso à SST — Segurança e saúde nos locais de trabalho após a pandemia», 2022 (</a:t>
            </a:r>
            <a:r>
              <a:rPr lang="pt-PT" dirty="0">
                <a:hlinkClick r:id="rId3"/>
              </a:rPr>
              <a:t>https://osha.europa.eu/pt/facts-and-figures/osh-pulse-occupational-safety-and-health-post-pandemic-workplaces</a:t>
            </a:r>
            <a:r>
              <a:rPr lang="pt-PT" dirty="0"/>
              <a:t>).</a:t>
            </a:r>
          </a:p>
          <a:p>
            <a:endParaRPr lang="en-GB" dirty="0"/>
          </a:p>
          <a:p>
            <a:r>
              <a:rPr lang="pt-PT" dirty="0"/>
              <a:t>A EU-OSHA encomendou o inquérito «</a:t>
            </a:r>
            <a:r>
              <a:rPr lang="pt-PT" dirty="0" err="1"/>
              <a:t>Eurobarómetro</a:t>
            </a:r>
            <a:r>
              <a:rPr lang="pt-PT" dirty="0"/>
              <a:t> Flash — Tomar o pulso à SST» com o objetivo de obter informações sobre o estado da segurança e saúde no trabalho (SST) nos locais de trabalho após a pandemia.</a:t>
            </a:r>
          </a:p>
          <a:p>
            <a:r>
              <a:rPr lang="pt-PT" dirty="0"/>
              <a:t>Em abril e maio de 2022, foi entrevistada uma amostra representativa de mais de 27 000 trabalhadores assalariados em todos os países da UE, bem como na Islândia e na Noruega. Estes foram questionados sobre os problemas de saúde mental e física que enfrentam e a importância das medidas de SST no seu local de trabalho.</a:t>
            </a:r>
          </a:p>
          <a:p>
            <a:r>
              <a:rPr lang="pt-PT" dirty="0"/>
              <a:t>Outras questões incidiram sobre a utilização das tecnologias digitais relacionadas com o trabalho e o respetivo impacto no bem-estar dos trabalhadores.</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t-PT" dirty="0"/>
              <a:t>Fonte: EU-OSHA, «Tomar o pulso à SST — Segurança e saúde nos locais de trabalho após a pandemia», 2022 (</a:t>
            </a:r>
            <a:r>
              <a:rPr lang="pt-PT" dirty="0">
                <a:hlinkClick r:id="rId3"/>
              </a:rPr>
              <a:t>https://osha.europa.eu/pt/facts-and-figures/osh-pulse-occupational-safety-and-health-post-pandemic-workplaces</a:t>
            </a:r>
            <a:r>
              <a:rPr lang="pt-PT" dirty="0"/>
              <a:t>).</a:t>
            </a:r>
          </a:p>
          <a:p>
            <a:pPr>
              <a:defRPr/>
            </a:pPr>
            <a:endParaRPr lang="en-GB" dirty="0"/>
          </a:p>
          <a:p>
            <a:pPr>
              <a:defRPr/>
            </a:pPr>
            <a:r>
              <a:rPr lang="pt-PT" dirty="0"/>
              <a:t>A EU-OSHA encomendou o inquérito «</a:t>
            </a:r>
            <a:r>
              <a:rPr lang="pt-PT" dirty="0" err="1"/>
              <a:t>Eurobarómetro</a:t>
            </a:r>
            <a:r>
              <a:rPr lang="pt-PT" dirty="0"/>
              <a:t> Flash — Tomar o pulso à SST» com o objetivo de obter informações sobre o estado da segurança e saúde no trabalho (SST) nos locais de trabalho após a pandemia.</a:t>
            </a:r>
          </a:p>
          <a:p>
            <a:pPr>
              <a:defRPr/>
            </a:pPr>
            <a:r>
              <a:rPr lang="pt-PT" dirty="0"/>
              <a:t>Em abril e maio de 2022, foi entrevistada uma amostra representativa de mais de 27 000 trabalhadores assalariados em todos os países da UE, bem como na Islândia e na Noruega. Estes foram questionados sobre os problemas de saúde mental e física que enfrentam e a importância das medidas de SST no seu local de trabalho.</a:t>
            </a:r>
          </a:p>
          <a:p>
            <a:pPr>
              <a:defRPr/>
            </a:pPr>
            <a:r>
              <a:rPr lang="pt-PT" dirty="0"/>
              <a:t>Outras questões incidiram sobre a utilização das tecnologias digitais relacionadas com o trabalho e o respetivo impacto no bem-estar dos trabalhadores.</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t-PT"/>
              <a:t>Fonte: EU-OSHA, «Tomar o pulso à SST — Segurança e saúde nos locais de trabalho após a pandemia», 2022 (</a:t>
            </a:r>
            <a:r>
              <a:rPr lang="pt-PT">
                <a:hlinkClick r:id="rId3"/>
              </a:rPr>
              <a:t>https://osha.europa.eu/pt/facts-and-figures/osh-pulse-occupational-safety-and-health-post-pandemic-workplaces</a:t>
            </a:r>
            <a:r>
              <a:rPr lang="pt-PT"/>
              <a:t>).</a:t>
            </a:r>
          </a:p>
          <a:p>
            <a:pPr>
              <a:defRPr/>
            </a:pPr>
            <a:endParaRPr lang="it-IT" dirty="0"/>
          </a:p>
          <a:p>
            <a:pPr marL="0" marR="0" indent="0" algn="l" defTabSz="914400">
              <a:lnSpc>
                <a:spcPct val="100000"/>
              </a:lnSpc>
              <a:spcBef>
                <a:spcPts val="0"/>
              </a:spcBef>
              <a:spcAft>
                <a:spcPts val="0"/>
              </a:spcAft>
              <a:buClrTx/>
              <a:buSzTx/>
              <a:buFontTx/>
              <a:buNone/>
              <a:tabLst/>
              <a:defRPr/>
            </a:pPr>
            <a:r>
              <a:rPr lang="pt-PT"/>
              <a:t>Fonte: </a:t>
            </a:r>
            <a:r>
              <a:rPr lang="pt-PT" sz="1200">
                <a:solidFill>
                  <a:schemeClr val="tx1"/>
                </a:solidFill>
                <a:effectLst/>
                <a:latin typeface="+mn-lt"/>
                <a:ea typeface="+mn-ea"/>
                <a:cs typeface="+mn-cs"/>
              </a:rPr>
              <a:t>EU-OSHA, Terceiro Inquérito Europeu às Empresas sobre Riscos Novos e Emergentes (ESENER 3), 2019. Disponível no seguinte endereço: </a:t>
            </a:r>
            <a:r>
              <a:rPr lang="pt-PT" sz="1200" u="sng">
                <a:solidFill>
                  <a:schemeClr val="tx1"/>
                </a:solidFill>
                <a:effectLst/>
                <a:latin typeface="+mn-lt"/>
                <a:ea typeface="+mn-ea"/>
                <a:cs typeface="+mn-cs"/>
                <a:hlinkClick r:id="rId4"/>
              </a:rPr>
              <a:t>https://osha.europa.eu/pt/publications/home-based-teleworking-and-preventive-occupational-safety-and-health-measures-european-workplaces-evidence-esener-3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t>Fonte: </a:t>
            </a:r>
            <a:r>
              <a:rPr lang="pt-PT" sz="1200">
                <a:solidFill>
                  <a:schemeClr val="tx1"/>
                </a:solidFill>
                <a:effectLst/>
                <a:latin typeface="+mn-lt"/>
                <a:ea typeface="+mn-ea"/>
                <a:cs typeface="+mn-cs"/>
              </a:rPr>
              <a:t>EU-OSHA, Terceiro Inquérito Europeu às Empresas sobre Riscos Novos e Emergentes (ESENER 3), 2019. Disponível em: </a:t>
            </a:r>
            <a:r>
              <a:rPr lang="pt-PT" sz="1200" u="sng">
                <a:solidFill>
                  <a:schemeClr val="tx1"/>
                </a:solidFill>
                <a:effectLst/>
                <a:latin typeface="+mn-lt"/>
                <a:ea typeface="+mn-ea"/>
                <a:cs typeface="+mn-cs"/>
                <a:hlinkClick r:id="rId3"/>
              </a:rPr>
              <a:t>https://osha.europa.eu/pt/publications/third-european-survey-enterprises-new-and-emerging-risks-esener-3/view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pt-PT" dirty="0">
                <a:effectLst/>
              </a:rPr>
              <a:t>Fonte:</a:t>
            </a:r>
            <a:r>
              <a:rPr lang="pt-PT" dirty="0"/>
              <a:t> EU-OSHA, Terceiro Inquérito Europeu às Empresas sobre Riscos Novos e Emergentes (ESENER 3), 2019. Disponível no seguinte endereço: </a:t>
            </a:r>
            <a:r>
              <a:rPr lang="pt-PT" u="sng" dirty="0"/>
              <a:t>https://osha.europa.eu/pt/publications/home-based-teleworking-and-preventive-occupational-safety-and-health-measures-european-workplaces-evidence-esener-3</a:t>
            </a:r>
          </a:p>
          <a:p>
            <a:endParaRPr lang="en-US" dirty="0"/>
          </a:p>
          <a:p>
            <a:r>
              <a:rPr lang="pt-PT" sz="1200" dirty="0">
                <a:effectLst/>
                <a:latin typeface="Arial"/>
                <a:ea typeface="SimSun"/>
                <a:cs typeface="Arial"/>
              </a:rPr>
              <a:t>Dados ponderados (peso: </a:t>
            </a:r>
            <a:r>
              <a:rPr lang="pt-PT" sz="1200" dirty="0" err="1">
                <a:solidFill>
                  <a:srgbClr val="FF0000"/>
                </a:solidFill>
                <a:effectLst/>
                <a:latin typeface="Arial"/>
                <a:ea typeface="SimSun"/>
                <a:cs typeface="Arial"/>
              </a:rPr>
              <a:t>estex</a:t>
            </a:r>
            <a:r>
              <a:rPr lang="pt-PT" sz="1200" dirty="0">
                <a:effectLst/>
                <a:latin typeface="Arial"/>
                <a:ea typeface="SimSun"/>
                <a:cs typeface="Arial"/>
              </a:rPr>
              <a:t>)</a:t>
            </a:r>
            <a:br>
              <a:rPr lang="pt-PT" dirty="0">
                <a:latin typeface="Arial"/>
                <a:ea typeface="SimSun"/>
                <a:cs typeface="Arial"/>
              </a:rPr>
            </a:br>
            <a:r>
              <a:rPr lang="pt-PT" dirty="0">
                <a:latin typeface="Arial"/>
                <a:ea typeface="SimSun"/>
                <a:cs typeface="Arial"/>
              </a:rPr>
              <a:t>        </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i="1" dirty="0">
                <a:solidFill>
                  <a:schemeClr val="tx1"/>
                </a:solidFill>
                <a:effectLst/>
                <a:latin typeface="+mn-lt"/>
                <a:ea typeface="+mn-ea"/>
                <a:cs typeface="+mn-cs"/>
              </a:rPr>
              <a:t>A campanha «Trabalhar com segurança e saúde na era digital» está organizada em cinco áreas prioritárias, cuja promoção é assegurada através de ações especiais de comunicação e promoção distribuídas ao longo da duração da campanha. Cada área analisa um tópico específico relacionado com a SST e a digitalização. Vários materiais, incluindo relatórios, fichas informativas, infografias e estudos de casos, são publicados a cada três a quatro meses, a fim de manter a dinâmica da campanha.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i="1" dirty="0">
                <a:solidFill>
                  <a:schemeClr val="tx1"/>
                </a:solidFill>
                <a:effectLst/>
                <a:latin typeface="+mn-lt"/>
                <a:ea typeface="+mn-ea"/>
                <a:cs typeface="+mn-cs"/>
              </a:rPr>
              <a:t>Outra prioridade da campanha de 2023-25 é ter em conta o impacto da digitalização na diversidade da população ativa e nos grupos de trabalhadores vulneráveis, bem como a dimensão género. Irá igualmente focar-se em trabalhadores empregados sob regimes de trabalho flexíveis, a trabalhar fora das instalações da entidade empregadora, em contacto ou a visitar clientes, ou a trabalhar em instalações descentralizadas (p. ex., trabalhadores à distância, trabalhadores de plataformas).</a:t>
            </a:r>
          </a:p>
          <a:p>
            <a:endParaRPr lang="es-ES" sz="1400" b="0" i="1"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1400" b="1" dirty="0"/>
              <a:t>Trabalho em plataformas digitais</a:t>
            </a:r>
            <a:r>
              <a:rPr lang="pt-PT" sz="1400" b="1" baseline="0" dirty="0"/>
              <a:t>: </a:t>
            </a:r>
            <a:r>
              <a:rPr lang="pt-PT" sz="1400" dirty="0">
                <a:solidFill>
                  <a:schemeClr val="tx1"/>
                </a:solidFill>
                <a:effectLst/>
                <a:latin typeface="+mn-lt"/>
                <a:ea typeface="+mn-ea"/>
                <a:cs typeface="+mn-cs"/>
              </a:rPr>
              <a:t>O trabalho em plataformas digitais é um trabalho remunerado realizado através de/ou numa plataforma em linha ou mediado por ela;</a:t>
            </a:r>
            <a:br>
              <a:rPr lang="pt-PT" sz="1400" dirty="0"/>
            </a:br>
            <a:r>
              <a:rPr lang="pt-PT" sz="1400" dirty="0"/>
              <a:t>        </a:t>
            </a:r>
          </a:p>
          <a:p>
            <a:endParaRPr lang="en-US" sz="1400" b="1" dirty="0"/>
          </a:p>
          <a:p>
            <a:r>
              <a:rPr lang="pt-PT" sz="1400" b="1" baseline="0" dirty="0"/>
              <a:t>Automatização das tarefas: </a:t>
            </a:r>
            <a:r>
              <a:rPr lang="pt-PT" sz="1400" dirty="0">
                <a:solidFill>
                  <a:schemeClr val="tx1"/>
                </a:solidFill>
                <a:effectLst/>
                <a:latin typeface="+mn-lt"/>
                <a:ea typeface="+mn-ea"/>
                <a:cs typeface="+mn-cs"/>
              </a:rPr>
              <a:t>Sistemas baseados na IA, incorporados (robótica) ou não (aplicações inteligentes) que são ativados para executar - com algum grau de autonomia - tarefas físicas ou cognitivas e de alcançar objetivos específicos;</a:t>
            </a:r>
          </a:p>
          <a:p>
            <a:endParaRPr lang="en-US" sz="1400" b="1" dirty="0"/>
          </a:p>
          <a:p>
            <a:r>
              <a:rPr lang="pt-PT" sz="1400" b="1" dirty="0"/>
              <a:t>Trabalho à distância e híbrido: </a:t>
            </a:r>
            <a:r>
              <a:rPr lang="pt-PT" sz="1400" dirty="0">
                <a:solidFill>
                  <a:schemeClr val="tx1"/>
                </a:solidFill>
                <a:effectLst/>
                <a:latin typeface="+mn-lt"/>
                <a:ea typeface="+mn-ea"/>
                <a:cs typeface="+mn-cs"/>
              </a:rPr>
              <a:t>é qualquer tipo de acordo de trabalho que envolve a utilização de tecnologias digitais (p. ex., computador pessoal, telemóvel inteligente, computador portátil, pacotes de software e a Internet) para realizar o trabalho no domicílio ou, de um modo mais geral, num local que não seja as instalações do empregador ou num local fixo;</a:t>
            </a:r>
          </a:p>
          <a:p>
            <a:endParaRPr lang="en-US" sz="1400" dirty="0"/>
          </a:p>
          <a:p>
            <a:r>
              <a:rPr lang="pt-PT" sz="1400" b="1" baseline="0" dirty="0"/>
              <a:t>Gestão dos trabalhadores baseado em IA: </a:t>
            </a:r>
            <a:r>
              <a:rPr lang="pt-PT" sz="1400" dirty="0">
                <a:solidFill>
                  <a:schemeClr val="tx1"/>
                </a:solidFill>
                <a:effectLst/>
                <a:latin typeface="+mn-lt"/>
                <a:ea typeface="+mn-ea"/>
                <a:cs typeface="+mn-cs"/>
              </a:rPr>
              <a:t>sistemas e ferramentas de gestão que recolhem dados em tempo real sobre o comportamento dos trabalhadores a partir de várias fontes, com o objetivo de informar a gestão e apoiar decisões automatizadas ou </a:t>
            </a:r>
            <a:r>
              <a:rPr lang="pt-PT" sz="1400" dirty="0" err="1">
                <a:solidFill>
                  <a:schemeClr val="tx1"/>
                </a:solidFill>
                <a:effectLst/>
                <a:latin typeface="+mn-lt"/>
                <a:ea typeface="+mn-ea"/>
                <a:cs typeface="+mn-cs"/>
              </a:rPr>
              <a:t>semiautomatizadas</a:t>
            </a:r>
            <a:r>
              <a:rPr lang="pt-PT" sz="1400" dirty="0">
                <a:solidFill>
                  <a:schemeClr val="tx1"/>
                </a:solidFill>
                <a:effectLst/>
                <a:latin typeface="+mn-lt"/>
                <a:ea typeface="+mn-ea"/>
                <a:cs typeface="+mn-cs"/>
              </a:rPr>
              <a:t> com base em algoritmos ou formas mais avançadas de IA;</a:t>
            </a:r>
            <a:br>
              <a:rPr lang="pt-PT" sz="1400" dirty="0"/>
            </a:br>
            <a:r>
              <a:rPr lang="pt-PT" sz="1400" dirty="0"/>
              <a:t>        </a:t>
            </a:r>
          </a:p>
          <a:p>
            <a:endParaRPr lang="en-GB" sz="1400" b="1" noProof="0" dirty="0"/>
          </a:p>
          <a:p>
            <a:r>
              <a:rPr lang="pt-PT" sz="1400" b="1" dirty="0"/>
              <a:t>Sistemas digitais inteligentes: </a:t>
            </a:r>
            <a:r>
              <a:rPr lang="pt-PT" sz="1400" dirty="0">
                <a:solidFill>
                  <a:schemeClr val="tx1"/>
                </a:solidFill>
                <a:effectLst/>
                <a:latin typeface="+mn-lt"/>
                <a:ea typeface="+mn-ea"/>
                <a:cs typeface="+mn-cs"/>
              </a:rPr>
              <a:t>aplicações inteligentes que utilizam IA, equipamentos portáteis, redes sem fios de alta velocidade, em combinação com tecnologias de sensores (por exemplo,</a:t>
            </a:r>
            <a:r>
              <a:rPr lang="pt-PT" sz="1400" baseline="0" dirty="0">
                <a:solidFill>
                  <a:schemeClr val="tx1"/>
                </a:solidFill>
                <a:effectLst/>
                <a:latin typeface="+mn-lt"/>
                <a:ea typeface="+mn-ea"/>
                <a:cs typeface="+mn-cs"/>
              </a:rPr>
              <a:t> dispositivos vestíveis).</a:t>
            </a:r>
            <a:br>
              <a:rPr lang="pt-PT" sz="1400" dirty="0"/>
            </a:br>
            <a:r>
              <a:rPr lang="pt-PT" sz="1400" dirty="0"/>
              <a:t>        </a:t>
            </a:r>
          </a:p>
          <a:p>
            <a:endParaRPr lang="en-US" sz="1400" dirty="0"/>
          </a:p>
          <a:p>
            <a:endParaRPr lang="en-US" sz="1400" dirty="0"/>
          </a:p>
          <a:p>
            <a:endParaRPr lang="en-GB"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dirty="0">
              <a:solidFill>
                <a:schemeClr val="accent1"/>
              </a:solidFill>
            </a:endParaRPr>
          </a:p>
          <a:p>
            <a:endParaRPr lang="en-GB" sz="1500" b="1" noProof="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22" name="Picture 21" descr="Blue text on a black background&#10;&#10;Description automatically generated">
            <a:extLst>
              <a:ext uri="{FF2B5EF4-FFF2-40B4-BE49-F238E27FC236}">
                <a16:creationId xmlns:a16="http://schemas.microsoft.com/office/drawing/2014/main" id="{7097DC9F-35F7-4352-BBC2-9E8D78F4DDE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64650"/>
            <a:ext cx="1270596" cy="324893"/>
          </a:xfrm>
          <a:prstGeom prst="rect">
            <a:avLst/>
          </a:prstGeom>
        </p:spPr>
      </p:pic>
      <p:pic>
        <p:nvPicPr>
          <p:cNvPr id="4" name="Picture 3" descr="A blue and white logo&#10;&#10;Description automatically generated">
            <a:extLst>
              <a:ext uri="{FF2B5EF4-FFF2-40B4-BE49-F238E27FC236}">
                <a16:creationId xmlns:a16="http://schemas.microsoft.com/office/drawing/2014/main" id="{43DA1493-058F-4AB7-8E11-072855517A3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61681" y="4210494"/>
            <a:ext cx="639235" cy="508867"/>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t-PT" sz="675"/>
              <a:t>Segurança e saúde no trabalho diz respeito a todos. Bom para si. Bom para as empresas.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pt-PT">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pt-PT">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pt-PT">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pt-PT">
                <a:solidFill>
                  <a:schemeClr val="tx2"/>
                </a:solidFill>
                <a:ea typeface="+mj-ea"/>
                <a:cs typeface="Trebuchet MS"/>
              </a:rPr>
              <a:t>Agência Europeia para a Segurança e Saúde no Trabalho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pt-PT">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pt-PT" sz="2400" b="1">
                <a:solidFill>
                  <a:schemeClr val="tx2"/>
                </a:solidFill>
                <a:ea typeface="+mj-ea"/>
              </a:rPr>
              <a:t>OBRIGADO!</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pt-PT"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Blue text on a black background&#10;&#10;Description automatically generated">
            <a:extLst>
              <a:ext uri="{FF2B5EF4-FFF2-40B4-BE49-F238E27FC236}">
                <a16:creationId xmlns:a16="http://schemas.microsoft.com/office/drawing/2014/main" id="{61277C2C-E6E7-4E65-82BB-92A54E844B0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683607"/>
            <a:ext cx="1270596" cy="324893"/>
          </a:xfrm>
          <a:prstGeom prst="rect">
            <a:avLst/>
          </a:prstGeom>
        </p:spPr>
      </p:pic>
      <p:pic>
        <p:nvPicPr>
          <p:cNvPr id="15" name="Picture 14" descr="A blue and white logo&#10;&#10;Description automatically generated">
            <a:extLst>
              <a:ext uri="{FF2B5EF4-FFF2-40B4-BE49-F238E27FC236}">
                <a16:creationId xmlns:a16="http://schemas.microsoft.com/office/drawing/2014/main" id="{6C7C2B41-3330-45C0-8F21-ABE7F3702A9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32143" y="4506016"/>
            <a:ext cx="639235" cy="508867"/>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healthy-workplaces.osha.europa.eu/pt/about-topic/priority-area/remote-and-hybrid-work" TargetMode="External"/><Relationship Id="rId3" Type="http://schemas.openxmlformats.org/officeDocument/2006/relationships/hyperlink" Target="https://healthy-workplaces.osha.europa.eu/pt/about-topic/priority-area/smart-digital-systems" TargetMode="Externa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ealthy-workplaces.osha.europa.eu/pt/about-topic/priority-area/automation-tasks" TargetMode="External"/><Relationship Id="rId11" Type="http://schemas.openxmlformats.org/officeDocument/2006/relationships/image" Target="../media/image22.png"/><Relationship Id="rId5" Type="http://schemas.openxmlformats.org/officeDocument/2006/relationships/hyperlink" Target="https://healthy-workplaces.osha.europa.eu/pt/about-topic/priority-area/digital-platform-work" TargetMode="External"/><Relationship Id="rId10" Type="http://schemas.openxmlformats.org/officeDocument/2006/relationships/image" Target="../media/image21.png"/><Relationship Id="rId4" Type="http://schemas.openxmlformats.org/officeDocument/2006/relationships/hyperlink" Target="https://healthy-workplaces.osha.europa.eu/pt/about-topic/priority-area/worker-management-through-ai" TargetMode="Externa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a.eu/european-union/about-eu/institutions-bodies_pt" TargetMode="External"/><Relationship Id="rId3" Type="http://schemas.openxmlformats.org/officeDocument/2006/relationships/image" Target="../media/image30.png"/><Relationship Id="rId7" Type="http://schemas.openxmlformats.org/officeDocument/2006/relationships/hyperlink" Target="https://healthy-workplaces.osha.europa.eu/pt/campaign-partners/campaign-media-partners" TargetMode="External"/><Relationship Id="rId12" Type="http://schemas.openxmlformats.org/officeDocument/2006/relationships/hyperlink" Target="https://osha.europa.eu/pt/themes/mainstreaming-osh-education/oshvet-project-osh-vocational-education-and-train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y-workplaces.osha.europa.eu/pt/campaign-partners/enterprise-europe-network" TargetMode="External"/><Relationship Id="rId11" Type="http://schemas.openxmlformats.org/officeDocument/2006/relationships/image" Target="../media/image2.png"/><Relationship Id="rId5" Type="http://schemas.openxmlformats.org/officeDocument/2006/relationships/hyperlink" Target="https://eur-lex.europa.eu/summary/glossary/social_partners.html" TargetMode="External"/><Relationship Id="rId10" Type="http://schemas.openxmlformats.org/officeDocument/2006/relationships/hyperlink" Target="https://europa.eu/european-union/about-eu/agencies/decentralised-agencies_pt" TargetMode="External"/><Relationship Id="rId4" Type="http://schemas.openxmlformats.org/officeDocument/2006/relationships/hyperlink" Target="https://healthy-workplaces.osha.europa.eu/pt/campaign-partners/official-campaign-partners" TargetMode="External"/><Relationship Id="rId9" Type="http://schemas.openxmlformats.org/officeDocument/2006/relationships/hyperlink" Target="https://healthy-workplaces.osha.europa.eu/pt/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pt/tools-and-publications/oshwiki" TargetMode="External"/><Relationship Id="rId13" Type="http://schemas.openxmlformats.org/officeDocument/2006/relationships/hyperlink" Target="https://healthy-workplaces.eu/pt/tools-and-publications/legislation" TargetMode="External"/><Relationship Id="rId18" Type="http://schemas.openxmlformats.org/officeDocument/2006/relationships/image" Target="../media/image35.png"/><Relationship Id="rId3" Type="http://schemas.openxmlformats.org/officeDocument/2006/relationships/hyperlink" Target="https://healthy-workplaces.osha.europa.eu/pt/tools-and-publications/publications" TargetMode="External"/><Relationship Id="rId21" Type="http://schemas.openxmlformats.org/officeDocument/2006/relationships/hyperlink" Target="https://healthy-workplaces.osha.europa.eu/pt/tools-and-publications/infographics" TargetMode="External"/><Relationship Id="rId7" Type="http://schemas.openxmlformats.org/officeDocument/2006/relationships/hyperlink" Target="https://healthy-workplaces.osha.europa.eu/pt/tools-and-publications/oshwiki" TargetMode="External"/><Relationship Id="rId12" Type="http://schemas.openxmlformats.org/officeDocument/2006/relationships/hyperlink" Target="https://healthy-workplaces.osha.europa.eu/pt/tools-and-publications/legislation" TargetMode="External"/><Relationship Id="rId17" Type="http://schemas.openxmlformats.org/officeDocument/2006/relationships/image" Target="../media/image34.png"/><Relationship Id="rId25" Type="http://schemas.openxmlformats.org/officeDocument/2006/relationships/image" Target="../media/image41.png"/><Relationship Id="rId2" Type="http://schemas.openxmlformats.org/officeDocument/2006/relationships/notesSlide" Target="../notesSlides/notesSlide19.xml"/><Relationship Id="rId16" Type="http://schemas.openxmlformats.org/officeDocument/2006/relationships/image" Target="../media/image28.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healthy-workplaces.osha.europa.eu/pt/tools-and-publications/napo-films" TargetMode="External"/><Relationship Id="rId11" Type="http://schemas.openxmlformats.org/officeDocument/2006/relationships/hyperlink" Target="https://healthy-workplaces.osha.europa.eu/pt/tools-and-publications/case-studies" TargetMode="External"/><Relationship Id="rId24" Type="http://schemas.openxmlformats.org/officeDocument/2006/relationships/image" Target="../media/image40.png"/><Relationship Id="rId5" Type="http://schemas.openxmlformats.org/officeDocument/2006/relationships/hyperlink" Target="https://healthy-workplaces.osha.europa.eu/pt/tools-and-publications/campaign-toolkit" TargetMode="External"/><Relationship Id="rId15" Type="http://schemas.openxmlformats.org/officeDocument/2006/relationships/image" Target="../media/image33.png"/><Relationship Id="rId23" Type="http://schemas.openxmlformats.org/officeDocument/2006/relationships/image" Target="../media/image39.png"/><Relationship Id="rId10" Type="http://schemas.openxmlformats.org/officeDocument/2006/relationships/hyperlink" Target="https://healthy-workplaces.osha.europa.eu/pt/tools-and-publications/social-media-kit" TargetMode="External"/><Relationship Id="rId19" Type="http://schemas.openxmlformats.org/officeDocument/2006/relationships/image" Target="../media/image36.png"/><Relationship Id="rId4" Type="http://schemas.openxmlformats.org/officeDocument/2006/relationships/hyperlink" Target="https://healthy-workplaces.osha.europa.eu/pt/tools-and-publications/campaign-materials" TargetMode="External"/><Relationship Id="rId9" Type="http://schemas.openxmlformats.org/officeDocument/2006/relationships/image" Target="../media/image31.png"/><Relationship Id="rId14" Type="http://schemas.openxmlformats.org/officeDocument/2006/relationships/image" Target="../media/image32.png"/><Relationship Id="rId22" Type="http://schemas.openxmlformats.org/officeDocument/2006/relationships/image" Target="../media/image38.emf"/></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pt/media-centre/events" TargetMode="External"/><Relationship Id="rId13" Type="http://schemas.openxmlformats.org/officeDocument/2006/relationships/image" Target="../media/image33.png"/><Relationship Id="rId18"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pt/get-involved/european-week" TargetMode="External"/><Relationship Id="rId21" Type="http://schemas.openxmlformats.org/officeDocument/2006/relationships/image" Target="../media/image46.png"/><Relationship Id="rId7" Type="http://schemas.openxmlformats.org/officeDocument/2006/relationships/hyperlink" Target="https://healthy-workplaces.osha.europa.eu/pt/tools-and-publications/campaign-materials" TargetMode="External"/><Relationship Id="rId12" Type="http://schemas.openxmlformats.org/officeDocument/2006/relationships/image" Target="../media/image35.png"/><Relationship Id="rId17" Type="http://schemas.openxmlformats.org/officeDocument/2006/relationships/image" Target="../media/image44.emf"/><Relationship Id="rId2" Type="http://schemas.openxmlformats.org/officeDocument/2006/relationships/notesSlide" Target="../notesSlides/notesSlide20.xml"/><Relationship Id="rId16" Type="http://schemas.openxmlformats.org/officeDocument/2006/relationships/image" Target="../media/image43.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s://healthy-workplaces.osha.europa.eu/pt/tools-and-publications/campaign-toolkit" TargetMode="External"/><Relationship Id="rId11" Type="http://schemas.openxmlformats.org/officeDocument/2006/relationships/image" Target="../media/image34.png"/><Relationship Id="rId5" Type="http://schemas.openxmlformats.org/officeDocument/2006/relationships/hyperlink" Target="https://healthy-workplaces.osha.europa.eu/pt/get-involved/good-practice-awards" TargetMode="External"/><Relationship Id="rId15" Type="http://schemas.openxmlformats.org/officeDocument/2006/relationships/image" Target="../media/image42.png"/><Relationship Id="rId10" Type="http://schemas.openxmlformats.org/officeDocument/2006/relationships/hyperlink" Target="https://healthy-workplaces.osha.europa.eu/pt/tools-and-publications/social-media-kit" TargetMode="External"/><Relationship Id="rId19" Type="http://schemas.openxmlformats.org/officeDocument/2006/relationships/image" Target="../media/image45.png"/><Relationship Id="rId4" Type="http://schemas.openxmlformats.org/officeDocument/2006/relationships/hyperlink" Target="https://healthy-workplaces.osha.europa.eu/pt/get-involved/become-campaign-partner" TargetMode="External"/><Relationship Id="rId9" Type="http://schemas.openxmlformats.org/officeDocument/2006/relationships/hyperlink" Target="https://healthy-workplaces.osha.europa.eu/pt/get-involved/get-your-certificate" TargetMode="External"/><Relationship Id="rId1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www.youtube.com/user/EUOSHA" TargetMode="External"/><Relationship Id="rId3" Type="http://schemas.openxmlformats.org/officeDocument/2006/relationships/image" Target="../media/image47.jpeg"/><Relationship Id="rId7" Type="http://schemas.openxmlformats.org/officeDocument/2006/relationships/hyperlink" Target="https://healthy-workplaces.osha.europa.eu/pt/campaign-partners/national-focal-points" TargetMode="External"/><Relationship Id="rId12" Type="http://schemas.openxmlformats.org/officeDocument/2006/relationships/image" Target="../media/image50.png"/><Relationship Id="rId2" Type="http://schemas.openxmlformats.org/officeDocument/2006/relationships/notesSlide" Target="../notesSlides/notesSlide21.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hyperlink" Target="https://healthy-workplaces.osha.europa.eu/pt/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9.png"/><Relationship Id="rId4" Type="http://schemas.openxmlformats.org/officeDocument/2006/relationships/hyperlink" Target="https://healthy-workplaces.osha.europa.eu/pt" TargetMode="External"/><Relationship Id="rId9" Type="http://schemas.openxmlformats.org/officeDocument/2006/relationships/hyperlink" Target="http://twitter.com/eu_osha" TargetMode="External"/><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8244000" cy="1015663"/>
          </a:xfrm>
        </p:spPr>
        <p:txBody>
          <a:bodyPr wrap="square">
            <a:spAutoFit/>
          </a:bodyPr>
          <a:lstStyle/>
          <a:p>
            <a:r>
              <a:rPr lang="pt-PT" sz="2200" spc="-30" dirty="0"/>
              <a:t>Campanha Locais de Trabalho Seguros e Saudáveis 2023–2025 Trabalhar com segurança e saúde na era digital</a:t>
            </a:r>
            <a:br>
              <a:rPr lang="pt-PT" sz="2200" spc="-30" dirty="0"/>
            </a:br>
            <a:endParaRPr lang="pt-PT" sz="2200" spc="-3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7646400" cy="207749"/>
          </a:xfrm>
        </p:spPr>
        <p:txBody>
          <a:bodyPr>
            <a:spAutoFit/>
          </a:bodyPr>
          <a:lstStyle/>
          <a:p>
            <a:r>
              <a:rPr lang="pt-PT"/>
              <a:t>Garantir uma prevenção eficaz no mundo do trabalho digital</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9750" y="850202"/>
            <a:ext cx="7560643" cy="2369367"/>
          </a:xfrm>
        </p:spPr>
        <p:txBody>
          <a:bodyPr lIns="0" tIns="0" rIns="0" bIns="0">
            <a:spAutoFit/>
          </a:bodyPr>
          <a:lstStyle/>
          <a:p>
            <a:pPr marR="0" lvl="0">
              <a:lnSpc>
                <a:spcPct val="115000"/>
              </a:lnSpc>
              <a:spcBef>
                <a:spcPts val="0"/>
              </a:spcBef>
              <a:spcAft>
                <a:spcPts val="200"/>
              </a:spcAft>
              <a:tabLst>
                <a:tab pos="457200" algn="l"/>
              </a:tabLst>
            </a:pPr>
            <a:r>
              <a:rPr lang="pt-PT" sz="1600" dirty="0">
                <a:solidFill>
                  <a:srgbClr val="ACC700"/>
                </a:solidFill>
              </a:rPr>
              <a:t>A Campanha tem como objetivos:</a:t>
            </a:r>
          </a:p>
          <a:p>
            <a:pPr marL="342900" indent="-342900">
              <a:lnSpc>
                <a:spcPct val="115000"/>
              </a:lnSpc>
              <a:spcBef>
                <a:spcPts val="0"/>
              </a:spcBef>
              <a:spcAft>
                <a:spcPts val="200"/>
              </a:spcAft>
              <a:buFont typeface="Symbol" panose="05050102010706020507" pitchFamily="18" charset="2"/>
              <a:buChar char=""/>
              <a:tabLst>
                <a:tab pos="457200" algn="l"/>
              </a:tabLst>
            </a:pPr>
            <a:r>
              <a:rPr lang="pt-PT" sz="1600" dirty="0">
                <a:solidFill>
                  <a:schemeClr val="accent1"/>
                </a:solidFill>
                <a:latin typeface="Arial" panose="020B0604020202020204" pitchFamily="34" charset="0"/>
                <a:ea typeface="Arial" panose="020B0604020202020204" pitchFamily="34" charset="0"/>
                <a:cs typeface="Arial" panose="020B0604020202020204" pitchFamily="34" charset="0"/>
              </a:rPr>
              <a:t>Aumentar os conhecimentos sobre a utilização segura e produtiva das tecnologias digitais, em todos os setores</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t-PT" sz="1600" dirty="0">
                <a:solidFill>
                  <a:schemeClr val="accent1"/>
                </a:solidFill>
                <a:latin typeface="Arial" panose="020B0604020202020204" pitchFamily="34" charset="0"/>
                <a:ea typeface="Arial" panose="020B0604020202020204" pitchFamily="34" charset="0"/>
                <a:cs typeface="Arial" panose="020B0604020202020204" pitchFamily="34" charset="0"/>
              </a:rPr>
              <a:t>Sensibilizar para a digitalização e as suas implicações para a SST</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t-PT" sz="1600" dirty="0">
                <a:solidFill>
                  <a:schemeClr val="accent1"/>
                </a:solidFill>
                <a:latin typeface="Arial" panose="020B0604020202020204" pitchFamily="34" charset="0"/>
                <a:ea typeface="Arial" panose="020B0604020202020204" pitchFamily="34" charset="0"/>
                <a:cs typeface="Arial" panose="020B0604020202020204" pitchFamily="34" charset="0"/>
              </a:rPr>
              <a:t>Informar sobre os riscos e oportunidades emergentes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t-PT" sz="1600" dirty="0">
                <a:solidFill>
                  <a:schemeClr val="accent1"/>
                </a:solidFill>
                <a:latin typeface="Arial" panose="020B0604020202020204" pitchFamily="34" charset="0"/>
                <a:ea typeface="Arial" panose="020B0604020202020204" pitchFamily="34" charset="0"/>
                <a:cs typeface="Arial" panose="020B0604020202020204" pitchFamily="34" charset="0"/>
              </a:rPr>
              <a:t>Promover a avaliação dos riscos e a gestão saudável e segura da transformação digital do trabalho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t-PT" sz="1600" dirty="0">
                <a:solidFill>
                  <a:schemeClr val="accent1"/>
                </a:solidFill>
                <a:latin typeface="Arial" panose="020B0604020202020204" pitchFamily="34" charset="0"/>
                <a:ea typeface="Arial" panose="020B0604020202020204" pitchFamily="34" charset="0"/>
                <a:cs typeface="Arial" panose="020B0604020202020204" pitchFamily="34" charset="0"/>
              </a:rPr>
              <a:t>Promover o intercâmbio de informações e boas práticas</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2400"/>
              <a:t>Objetivos da campanha</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pt-PT" sz="2400"/>
              <a:t>Áreas prioritárias</a:t>
            </a:r>
          </a:p>
        </p:txBody>
      </p:sp>
      <p:sp>
        <p:nvSpPr>
          <p:cNvPr id="4" name="TextBox 3"/>
          <p:cNvSpPr txBox="1"/>
          <p:nvPr/>
        </p:nvSpPr>
        <p:spPr>
          <a:xfrm>
            <a:off x="4706123" y="4357277"/>
            <a:ext cx="1990896" cy="184666"/>
          </a:xfrm>
          <a:prstGeom prst="rect">
            <a:avLst/>
          </a:prstGeom>
          <a:noFill/>
        </p:spPr>
        <p:txBody>
          <a:bodyPr wrap="square" lIns="0" tIns="0" rIns="0" bIns="0" rtlCol="0" anchor="ctr" anchorCtr="0">
            <a:spAutoFit/>
          </a:bodyPr>
          <a:lstStyle/>
          <a:p>
            <a:pPr algn="ctr"/>
            <a:r>
              <a:rPr lang="pt-PT" sz="1200" b="1" dirty="0">
                <a:solidFill>
                  <a:schemeClr val="accent1"/>
                </a:solidFill>
                <a:latin typeface="+mj-lt"/>
                <a:ea typeface="+mj-ea"/>
                <a:cs typeface="Trebuchet MS"/>
                <a:hlinkClick r:id="rId3"/>
              </a:rPr>
              <a:t>Sistemas digitais inteligentes</a:t>
            </a:r>
          </a:p>
        </p:txBody>
      </p:sp>
      <p:sp>
        <p:nvSpPr>
          <p:cNvPr id="20" name="TextBox 3">
            <a:extLst>
              <a:ext uri="{FF2B5EF4-FFF2-40B4-BE49-F238E27FC236}">
                <a16:creationId xmlns:a16="http://schemas.microsoft.com/office/drawing/2014/main" id="{7112F58D-1582-0B48-BE64-71C3B9526F27}"/>
              </a:ext>
            </a:extLst>
          </p:cNvPr>
          <p:cNvSpPr txBox="1"/>
          <p:nvPr/>
        </p:nvSpPr>
        <p:spPr>
          <a:xfrm>
            <a:off x="1976582" y="4075882"/>
            <a:ext cx="2003919"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pt-PT" sz="1200" b="1" dirty="0">
                <a:solidFill>
                  <a:schemeClr val="accent1"/>
                </a:solidFill>
                <a:cs typeface="Trebuchet MS"/>
                <a:hlinkClick r:id="rId4"/>
              </a:rPr>
              <a:t>Gestão dos trabalhadores</a:t>
            </a:r>
          </a:p>
          <a:p>
            <a:pPr algn="ctr"/>
            <a:r>
              <a:rPr lang="pt-PT" sz="1200" b="1" dirty="0">
                <a:solidFill>
                  <a:schemeClr val="accent1"/>
                </a:solidFill>
                <a:cs typeface="Trebuchet MS"/>
                <a:hlinkClick r:id="rId4"/>
              </a:rPr>
              <a:t>baseada em IA</a:t>
            </a: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pt-PT" sz="1200" b="1">
                <a:solidFill>
                  <a:schemeClr val="accent1"/>
                </a:solidFill>
                <a:cs typeface="Trebuchet MS"/>
                <a:hlinkClick r:id="rId5"/>
              </a:rPr>
              <a:t>Trabalho em plataformas digitais</a:t>
            </a: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58459"/>
            <a:ext cx="1990896" cy="184666"/>
          </a:xfrm>
          <a:prstGeom prst="rect">
            <a:avLst/>
          </a:prstGeom>
          <a:noFill/>
        </p:spPr>
        <p:txBody>
          <a:bodyPr wrap="square" lIns="0" tIns="0" rIns="0" bIns="0" rtlCol="0" anchor="ctr" anchorCtr="0">
            <a:spAutoFit/>
          </a:bodyPr>
          <a:lstStyle/>
          <a:p>
            <a:pPr algn="ctr"/>
            <a:r>
              <a:rPr lang="pt-PT" sz="1200" b="1" dirty="0">
                <a:solidFill>
                  <a:schemeClr val="accent1"/>
                </a:solidFill>
                <a:latin typeface="+mj-lt"/>
                <a:ea typeface="+mj-ea"/>
                <a:cs typeface="Trebuchet MS"/>
                <a:hlinkClick r:id="rId6"/>
              </a:rPr>
              <a:t>Automatização das tarefas</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6079203" y="2290436"/>
            <a:ext cx="1570531" cy="369332"/>
          </a:xfrm>
          <a:prstGeom prst="rect">
            <a:avLst/>
          </a:prstGeom>
          <a:noFill/>
        </p:spPr>
        <p:txBody>
          <a:bodyPr wrap="square" lIns="0" tIns="0" rIns="0" bIns="0" rtlCol="0" anchor="ctr" anchorCtr="0">
            <a:spAutoFit/>
          </a:bodyPr>
          <a:lstStyle/>
          <a:p>
            <a:pPr algn="ctr"/>
            <a:r>
              <a:rPr lang="pt-PT" sz="1200" b="1" dirty="0">
                <a:solidFill>
                  <a:schemeClr val="accent1"/>
                </a:solidFill>
                <a:latin typeface="+mj-lt"/>
                <a:ea typeface="+mj-ea"/>
                <a:cs typeface="Trebuchet MS"/>
                <a:hlinkClick r:id="rId13"/>
              </a:rPr>
              <a:t>Trabalho à distância e híbrido</a:t>
            </a: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48672" cy="461665"/>
          </a:xfrm>
        </p:spPr>
        <p:txBody>
          <a:bodyPr wrap="square">
            <a:spAutoFit/>
          </a:bodyPr>
          <a:lstStyle/>
          <a:p>
            <a:r>
              <a:rPr lang="pt-PT" sz="2400" dirty="0">
                <a:solidFill>
                  <a:srgbClr val="003399"/>
                </a:solidFill>
              </a:rPr>
              <a:t>Domínio prioritário: trabalho em plataformas digitais</a:t>
            </a:r>
          </a:p>
        </p:txBody>
      </p:sp>
      <p:sp>
        <p:nvSpPr>
          <p:cNvPr id="4" name="TextBox 3"/>
          <p:cNvSpPr txBox="1"/>
          <p:nvPr/>
        </p:nvSpPr>
        <p:spPr>
          <a:xfrm>
            <a:off x="3617386" y="888493"/>
            <a:ext cx="3905970" cy="1169551"/>
          </a:xfrm>
          <a:prstGeom prst="rect">
            <a:avLst/>
          </a:prstGeom>
          <a:noFill/>
        </p:spPr>
        <p:txBody>
          <a:bodyPr wrap="square" rtlCol="0">
            <a:spAutoFit/>
          </a:bodyPr>
          <a:lstStyle/>
          <a:p>
            <a:pPr lvl="0"/>
            <a:endParaRPr lang="en-US" sz="1400" b="1" dirty="0">
              <a:solidFill>
                <a:srgbClr val="003399"/>
              </a:solidFill>
            </a:endParaRPr>
          </a:p>
          <a:p>
            <a:r>
              <a:rPr lang="pt-P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«O trabalho em plataformas digitais envolve trabalhos em atividades e setores de risco elevado e associados a piores condições de trabalho.»</a:t>
            </a:r>
            <a:r>
              <a:rPr lang="pt-PT" sz="1400" b="1" i="1" dirty="0">
                <a:solidFill>
                  <a:srgbClr val="E64715"/>
                </a:solidFill>
              </a:rPr>
              <a:t> </a:t>
            </a:r>
            <a:r>
              <a:rPr lang="pt-PT"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560841" cy="1015663"/>
          </a:xfrm>
          <a:prstGeom prst="rect">
            <a:avLst/>
          </a:prstGeom>
          <a:noFill/>
        </p:spPr>
        <p:txBody>
          <a:bodyPr wrap="square" rtlCol="0">
            <a:spAutoFit/>
          </a:bodyPr>
          <a:lstStyle/>
          <a:p>
            <a:pPr lvl="0"/>
            <a:r>
              <a:rPr lang="pt-PT" sz="1500" b="1" dirty="0">
                <a:solidFill>
                  <a:srgbClr val="003399"/>
                </a:solidFill>
              </a:rPr>
              <a:t>Um recurso ou mercado em linha que opera através de tecnologias digitais (incluindo a utilização de aplicações móveis</a:t>
            </a:r>
            <a:r>
              <a:rPr lang="pt-PT" sz="1500" b="1" dirty="0">
                <a:solidFill>
                  <a:schemeClr val="accent1"/>
                </a:solidFill>
              </a:rPr>
              <a:t>), </a:t>
            </a:r>
            <a:r>
              <a:rPr lang="pt-PT" sz="1500" b="1" dirty="0">
                <a:solidFill>
                  <a:srgbClr val="003399"/>
                </a:solidFill>
              </a:rPr>
              <a:t>que pertencem e/ou são operadas por uma empresa e facilitam a correspondência entre a procura e a oferta de trabalho prestado por um trabalhador da plataforma.</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41471"/>
            <a:ext cx="1800200" cy="400110"/>
          </a:xfrm>
          <a:prstGeom prst="rect">
            <a:avLst/>
          </a:prstGeom>
          <a:noFill/>
        </p:spPr>
        <p:txBody>
          <a:bodyPr wrap="square" rtlCol="0">
            <a:spAutoFit/>
          </a:bodyPr>
          <a:lstStyle/>
          <a:p>
            <a:pPr lvl="0"/>
            <a:r>
              <a:rPr lang="pt-PT" sz="2000" b="1" u="sng" dirty="0">
                <a:solidFill>
                  <a:srgbClr val="ACC700"/>
                </a:solidFill>
              </a:rPr>
              <a:t>DEFINIÇÃO</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121570" cy="461665"/>
          </a:xfrm>
        </p:spPr>
        <p:txBody>
          <a:bodyPr wrap="square">
            <a:spAutoFit/>
          </a:bodyPr>
          <a:lstStyle/>
          <a:p>
            <a:r>
              <a:rPr lang="pt-PT" sz="2400" dirty="0">
                <a:solidFill>
                  <a:srgbClr val="003399"/>
                </a:solidFill>
              </a:rPr>
              <a:t>Domínio prioritário: trabalho em plataformas digitais</a:t>
            </a:r>
          </a:p>
        </p:txBody>
      </p:sp>
      <p:sp>
        <p:nvSpPr>
          <p:cNvPr id="4" name="TextBox 3"/>
          <p:cNvSpPr txBox="1"/>
          <p:nvPr/>
        </p:nvSpPr>
        <p:spPr>
          <a:xfrm>
            <a:off x="437824" y="915988"/>
            <a:ext cx="7086504" cy="3264996"/>
          </a:xfrm>
          <a:prstGeom prst="rect">
            <a:avLst/>
          </a:prstGeom>
          <a:noFill/>
        </p:spPr>
        <p:txBody>
          <a:bodyPr wrap="square" rtlCol="0">
            <a:spAutoFit/>
          </a:bodyPr>
          <a:lstStyle/>
          <a:p>
            <a:pPr lvl="0"/>
            <a:r>
              <a:rPr lang="pt-PT" b="1" dirty="0">
                <a:solidFill>
                  <a:srgbClr val="ACC700"/>
                </a:solidFill>
              </a:rPr>
              <a:t>OPORTUNIDADES </a:t>
            </a:r>
          </a:p>
          <a:p>
            <a:pPr marL="285750" lvl="0" indent="-285750">
              <a:buFont typeface="Arial" panose="020B0604020202020204" pitchFamily="34" charset="0"/>
              <a:buChar char="•"/>
            </a:pPr>
            <a:r>
              <a:rPr lang="pt-PT" sz="1600" b="1" dirty="0">
                <a:solidFill>
                  <a:srgbClr val="003399"/>
                </a:solidFill>
              </a:rPr>
              <a:t>Autonomia dos trabalhadores</a:t>
            </a:r>
          </a:p>
          <a:p>
            <a:pPr marL="285750" lvl="0" indent="-285750">
              <a:buFont typeface="Arial" panose="020B0604020202020204" pitchFamily="34" charset="0"/>
              <a:buChar char="•"/>
            </a:pPr>
            <a:r>
              <a:rPr lang="pt-PT" sz="1600" b="1" dirty="0">
                <a:solidFill>
                  <a:srgbClr val="003399"/>
                </a:solidFill>
              </a:rPr>
              <a:t>Horário de trabalho flexível</a:t>
            </a:r>
          </a:p>
          <a:p>
            <a:pPr marL="285750" lvl="0" indent="-285750">
              <a:buFont typeface="Arial" panose="020B0604020202020204" pitchFamily="34" charset="0"/>
              <a:buChar char="•"/>
            </a:pPr>
            <a:r>
              <a:rPr lang="pt-PT" sz="1600" b="1" dirty="0">
                <a:solidFill>
                  <a:srgbClr val="003399"/>
                </a:solidFill>
              </a:rPr>
              <a:t>Melhoria do acesso de trabalhadores desfavorecidos ao mercado de trabalho </a:t>
            </a:r>
          </a:p>
          <a:p>
            <a:pPr lvl="0"/>
            <a:endParaRPr lang="en-US" sz="2000" b="1" dirty="0">
              <a:solidFill>
                <a:srgbClr val="003399"/>
              </a:solidFill>
            </a:endParaRPr>
          </a:p>
          <a:p>
            <a:pPr lvl="0" defTabSz="342900">
              <a:spcBef>
                <a:spcPts val="450"/>
              </a:spcBef>
              <a:buClr>
                <a:srgbClr val="003399"/>
              </a:buClr>
            </a:pPr>
            <a:r>
              <a:rPr lang="pt-PT" b="1" dirty="0">
                <a:solidFill>
                  <a:srgbClr val="ACC700"/>
                </a:solidFill>
              </a:rPr>
              <a:t>RISCOS E DESAFIOS</a:t>
            </a:r>
          </a:p>
          <a:p>
            <a:pPr marL="285750" lvl="0" indent="-285750">
              <a:buFont typeface="Arial" panose="020B0604020202020204" pitchFamily="34" charset="0"/>
              <a:buChar char="•"/>
            </a:pPr>
            <a:r>
              <a:rPr lang="pt-PT" sz="1600" b="1" dirty="0">
                <a:solidFill>
                  <a:srgbClr val="003399"/>
                </a:solidFill>
              </a:rPr>
              <a:t>Isolamento profissional</a:t>
            </a:r>
          </a:p>
          <a:p>
            <a:pPr marL="285750" lvl="0" indent="-285750">
              <a:buFont typeface="Arial" panose="020B0604020202020204" pitchFamily="34" charset="0"/>
              <a:buChar char="•"/>
            </a:pPr>
            <a:r>
              <a:rPr lang="pt-PT" sz="1600" b="1" dirty="0">
                <a:solidFill>
                  <a:srgbClr val="003399"/>
                </a:solidFill>
              </a:rPr>
              <a:t>Horário de trabalho </a:t>
            </a:r>
            <a:r>
              <a:rPr lang="pt-PT" sz="1600" b="1" dirty="0">
                <a:solidFill>
                  <a:schemeClr val="accent1"/>
                </a:solidFill>
              </a:rPr>
              <a:t>longo e/ou </a:t>
            </a:r>
            <a:r>
              <a:rPr lang="pt-PT" sz="1600" b="1" dirty="0">
                <a:solidFill>
                  <a:srgbClr val="003399"/>
                </a:solidFill>
              </a:rPr>
              <a:t>irregular</a:t>
            </a:r>
          </a:p>
          <a:p>
            <a:pPr marL="285750" lvl="0" indent="-285750">
              <a:buFont typeface="Arial" panose="020B0604020202020204" pitchFamily="34" charset="0"/>
              <a:buChar char="•"/>
            </a:pPr>
            <a:r>
              <a:rPr lang="pt-PT" sz="1600" b="1" dirty="0">
                <a:solidFill>
                  <a:srgbClr val="003399"/>
                </a:solidFill>
              </a:rPr>
              <a:t>Gestão algorítmica</a:t>
            </a:r>
          </a:p>
          <a:p>
            <a:pPr marL="285750" lvl="0" indent="-285750">
              <a:buFont typeface="Arial" panose="020B0604020202020204" pitchFamily="34" charset="0"/>
              <a:buChar char="•"/>
            </a:pPr>
            <a:r>
              <a:rPr lang="pt-PT" sz="1600" b="1" dirty="0">
                <a:solidFill>
                  <a:srgbClr val="003399"/>
                </a:solidFill>
              </a:rPr>
              <a:t>Monitorização/vigilância digital</a:t>
            </a:r>
          </a:p>
          <a:p>
            <a:pPr marL="285750" lvl="0" indent="-285750">
              <a:buFont typeface="Arial" panose="020B0604020202020204" pitchFamily="34" charset="0"/>
              <a:buChar char="•"/>
            </a:pPr>
            <a:r>
              <a:rPr lang="pt-PT" sz="1600" b="1" dirty="0">
                <a:solidFill>
                  <a:srgbClr val="003399"/>
                </a:solidFill>
              </a:rPr>
              <a:t>Regulamentação limitada em matéria de SST</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t-PT" sz="2400">
                <a:solidFill>
                  <a:srgbClr val="003399"/>
                </a:solidFill>
              </a:rPr>
              <a:t>Áreas prioritárias: automatização de tarefas</a:t>
            </a:r>
          </a:p>
        </p:txBody>
      </p:sp>
      <p:sp>
        <p:nvSpPr>
          <p:cNvPr id="4" name="TextBox 3"/>
          <p:cNvSpPr txBox="1"/>
          <p:nvPr/>
        </p:nvSpPr>
        <p:spPr>
          <a:xfrm>
            <a:off x="3557164" y="663535"/>
            <a:ext cx="4350200" cy="2123658"/>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pt-P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 utilização de tecnologias digitais em processos de automatização acarreta uma série de oportunidades, mas também riscos e desafios potenciais, tais como, a perda de consciência situacional humana, a dependência excessiva ou a possível perda de competências específicas dos trabalhadores.»</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163979"/>
            <a:ext cx="7327241" cy="1015663"/>
          </a:xfrm>
          <a:prstGeom prst="rect">
            <a:avLst/>
          </a:prstGeom>
          <a:noFill/>
        </p:spPr>
        <p:txBody>
          <a:bodyPr wrap="square" rtlCol="0">
            <a:spAutoFit/>
          </a:bodyPr>
          <a:lstStyle/>
          <a:p>
            <a:pPr lvl="0"/>
            <a:r>
              <a:rPr lang="pt-PT" sz="1500" b="1" dirty="0">
                <a:solidFill>
                  <a:srgbClr val="003399"/>
                </a:solidFill>
              </a:rPr>
              <a:t>Utilização de sistemas ou procedimentos técnicos para permitir que um dispositivo ou sistema execute (parcial ou totalmente) uma função que anteriormente era, ou era suscetível de ser, realizada (parcial ou totalmente) por um ser humano.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72249" y="3341470"/>
            <a:ext cx="1800200" cy="400110"/>
          </a:xfrm>
          <a:prstGeom prst="rect">
            <a:avLst/>
          </a:prstGeom>
          <a:noFill/>
        </p:spPr>
        <p:txBody>
          <a:bodyPr wrap="square" rtlCol="0">
            <a:spAutoFit/>
          </a:bodyPr>
          <a:lstStyle/>
          <a:p>
            <a:pPr lvl="0"/>
            <a:r>
              <a:rPr lang="pt-PT" sz="2000" b="1" u="sng" dirty="0">
                <a:solidFill>
                  <a:srgbClr val="ACC700"/>
                </a:solidFill>
              </a:rPr>
              <a:t>DEFINIÇÃO</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t-PT" sz="2400">
                <a:solidFill>
                  <a:srgbClr val="003399"/>
                </a:solidFill>
              </a:rPr>
              <a:t>Domínios prioritários: automatização de tarefas</a:t>
            </a:r>
          </a:p>
        </p:txBody>
      </p:sp>
      <p:sp>
        <p:nvSpPr>
          <p:cNvPr id="4" name="TextBox 3"/>
          <p:cNvSpPr txBox="1"/>
          <p:nvPr/>
        </p:nvSpPr>
        <p:spPr>
          <a:xfrm>
            <a:off x="450001" y="902828"/>
            <a:ext cx="7217624" cy="2741776"/>
          </a:xfrm>
          <a:prstGeom prst="rect">
            <a:avLst/>
          </a:prstGeom>
          <a:noFill/>
        </p:spPr>
        <p:txBody>
          <a:bodyPr wrap="square" rtlCol="0">
            <a:spAutoFit/>
          </a:bodyPr>
          <a:lstStyle/>
          <a:p>
            <a:pPr lvl="0"/>
            <a:r>
              <a:rPr lang="pt-PT" b="1" dirty="0">
                <a:solidFill>
                  <a:srgbClr val="ACC700"/>
                </a:solidFill>
              </a:rPr>
              <a:t>OPORTUNIDADES</a:t>
            </a:r>
          </a:p>
          <a:p>
            <a:pPr marL="342900" lvl="0" indent="-342900">
              <a:buFont typeface="Arial" panose="020B0604020202020204" pitchFamily="34" charset="0"/>
              <a:buChar char="•"/>
            </a:pPr>
            <a:r>
              <a:rPr lang="pt-PT" sz="1600" b="1" dirty="0">
                <a:solidFill>
                  <a:srgbClr val="003399"/>
                </a:solidFill>
              </a:rPr>
              <a:t>Automatização de tarefas de trabalho de alto risco ou repetitivas </a:t>
            </a:r>
          </a:p>
          <a:p>
            <a:pPr marL="342900" lvl="0" indent="-342900">
              <a:buFont typeface="Arial" panose="020B0604020202020204" pitchFamily="34" charset="0"/>
              <a:buChar char="•"/>
            </a:pPr>
            <a:r>
              <a:rPr lang="pt-PT" sz="1600" b="1" dirty="0">
                <a:solidFill>
                  <a:srgbClr val="003399"/>
                </a:solidFill>
              </a:rPr>
              <a:t>Aumento do tempo para a aprendizagem/criatividade dos trabalhadores </a:t>
            </a:r>
          </a:p>
          <a:p>
            <a:pPr marL="342900" lvl="0" indent="-342900">
              <a:buFont typeface="Arial" panose="020B0604020202020204" pitchFamily="34" charset="0"/>
              <a:buChar char="•"/>
            </a:pPr>
            <a:r>
              <a:rPr lang="pt-PT" sz="1600" b="1" dirty="0">
                <a:solidFill>
                  <a:srgbClr val="003399"/>
                </a:solidFill>
              </a:rPr>
              <a:t>Redução da exposição a ambientes perigosos</a:t>
            </a:r>
          </a:p>
          <a:p>
            <a:pPr lvl="0"/>
            <a:endParaRPr lang="en-US" sz="2000" b="1" dirty="0">
              <a:solidFill>
                <a:srgbClr val="003399"/>
              </a:solidFill>
            </a:endParaRPr>
          </a:p>
          <a:p>
            <a:pPr lvl="0" defTabSz="342900">
              <a:spcBef>
                <a:spcPts val="450"/>
              </a:spcBef>
              <a:buClr>
                <a:srgbClr val="003399"/>
              </a:buClr>
            </a:pPr>
            <a:r>
              <a:rPr lang="pt-PT" b="1" dirty="0">
                <a:solidFill>
                  <a:srgbClr val="ACC700"/>
                </a:solidFill>
              </a:rPr>
              <a:t>RISCOS E DESAFIOS</a:t>
            </a:r>
          </a:p>
          <a:p>
            <a:pPr marL="285750" lvl="0" indent="-285750">
              <a:buFont typeface="Arial" panose="020B0604020202020204" pitchFamily="34" charset="0"/>
              <a:buChar char="•"/>
            </a:pPr>
            <a:r>
              <a:rPr lang="pt-PT" sz="1600" b="1" dirty="0">
                <a:solidFill>
                  <a:srgbClr val="003399"/>
                </a:solidFill>
              </a:rPr>
              <a:t>Perda de sensibilização para a situação humana</a:t>
            </a:r>
          </a:p>
          <a:p>
            <a:pPr marL="285750" lvl="0" indent="-285750">
              <a:buFont typeface="Arial" panose="020B0604020202020204" pitchFamily="34" charset="0"/>
              <a:buChar char="•"/>
            </a:pPr>
            <a:r>
              <a:rPr lang="pt-PT" sz="1600" b="1" dirty="0">
                <a:solidFill>
                  <a:srgbClr val="003399"/>
                </a:solidFill>
              </a:rPr>
              <a:t>Dependência excessiva </a:t>
            </a:r>
          </a:p>
          <a:p>
            <a:pPr marL="285750" lvl="0" indent="-285750">
              <a:buFont typeface="Arial" panose="020B0604020202020204" pitchFamily="34" charset="0"/>
              <a:buChar char="•"/>
            </a:pPr>
            <a:r>
              <a:rPr lang="pt-PT" sz="1600" b="1" dirty="0">
                <a:solidFill>
                  <a:srgbClr val="003399"/>
                </a:solidFill>
              </a:rPr>
              <a:t>Possível perda de competências específicas dos trabalhadores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t-PT" sz="2400"/>
              <a:t>Domínio prioritário: trabalho à distância e híbrido</a:t>
            </a:r>
          </a:p>
        </p:txBody>
      </p:sp>
      <p:sp>
        <p:nvSpPr>
          <p:cNvPr id="4" name="TextBox 3"/>
          <p:cNvSpPr txBox="1"/>
          <p:nvPr/>
        </p:nvSpPr>
        <p:spPr>
          <a:xfrm>
            <a:off x="3469577" y="1217101"/>
            <a:ext cx="4224764" cy="830997"/>
          </a:xfrm>
          <a:prstGeom prst="rect">
            <a:avLst/>
          </a:prstGeom>
          <a:noFill/>
        </p:spPr>
        <p:txBody>
          <a:bodyPr wrap="square" rtlCol="0">
            <a:spAutoFit/>
          </a:bodyPr>
          <a:lstStyle/>
          <a:p>
            <a:pPr lvl="0"/>
            <a:endParaRPr lang="en-US" sz="1200" b="1" dirty="0">
              <a:solidFill>
                <a:srgbClr val="003399"/>
              </a:solidFill>
            </a:endParaRPr>
          </a:p>
          <a:p>
            <a:pPr lvl="0"/>
            <a:endParaRPr lang="en-US" sz="1200" b="1" dirty="0">
              <a:solidFill>
                <a:srgbClr val="003399"/>
              </a:solidFill>
            </a:endParaRPr>
          </a:p>
          <a:p>
            <a:r>
              <a:rPr lang="pt-PT" sz="12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«O trabalho à distância deve ser incluído na avaliação de riscos obrigatória do empregador.»</a:t>
            </a:r>
          </a:p>
        </p:txBody>
      </p:sp>
      <p:sp>
        <p:nvSpPr>
          <p:cNvPr id="6" name="TextBox 5">
            <a:extLst>
              <a:ext uri="{FF2B5EF4-FFF2-40B4-BE49-F238E27FC236}">
                <a16:creationId xmlns:a16="http://schemas.microsoft.com/office/drawing/2014/main" id="{83AF539D-CAF8-41D3-8FB6-3D01F5F13DEB}"/>
              </a:ext>
            </a:extLst>
          </p:cNvPr>
          <p:cNvSpPr txBox="1"/>
          <p:nvPr/>
        </p:nvSpPr>
        <p:spPr>
          <a:xfrm>
            <a:off x="1190625" y="2970834"/>
            <a:ext cx="6810375" cy="1692771"/>
          </a:xfrm>
          <a:prstGeom prst="rect">
            <a:avLst/>
          </a:prstGeom>
          <a:noFill/>
        </p:spPr>
        <p:txBody>
          <a:bodyPr wrap="square" rtlCol="0">
            <a:spAutoFit/>
          </a:bodyPr>
          <a:lstStyle/>
          <a:p>
            <a:pPr lvl="0"/>
            <a:r>
              <a:rPr lang="pt-PT" sz="1300" b="1" dirty="0">
                <a:solidFill>
                  <a:srgbClr val="003399"/>
                </a:solidFill>
              </a:rPr>
              <a:t>O</a:t>
            </a:r>
            <a:r>
              <a:rPr lang="pt-PT" sz="1300" b="1" i="1" dirty="0">
                <a:solidFill>
                  <a:srgbClr val="003399"/>
                </a:solidFill>
              </a:rPr>
              <a:t> trabalho à distância </a:t>
            </a:r>
            <a:r>
              <a:rPr lang="pt-PT" sz="1300" b="1" dirty="0">
                <a:solidFill>
                  <a:srgbClr val="003399"/>
                </a:solidFill>
              </a:rPr>
              <a:t>pode ser definido como qualquer tipo de acordo de trabalho que envolve a utilização de tecnologias digitais (p. ex., computador pessoal, telemóveis inteligentes, computadores portáteis, pacotes de software e a Internet) para realizar o trabalho a partir de casa ou, de um modo mais geral, num local que não seja as </a:t>
            </a:r>
            <a:r>
              <a:rPr lang="pt-PT" sz="1300" b="1" dirty="0">
                <a:solidFill>
                  <a:schemeClr val="accent1"/>
                </a:solidFill>
              </a:rPr>
              <a:t>instalações do empregador, durante a maior parte do tempo de trabalho. A combinação de </a:t>
            </a:r>
            <a:r>
              <a:rPr lang="pt-PT" sz="1300" b="1" i="1" dirty="0">
                <a:solidFill>
                  <a:schemeClr val="accent1"/>
                </a:solidFill>
              </a:rPr>
              <a:t>trabalho à distância </a:t>
            </a:r>
            <a:r>
              <a:rPr lang="pt-PT" sz="1300" b="1" dirty="0">
                <a:solidFill>
                  <a:schemeClr val="accent1"/>
                </a:solidFill>
              </a:rPr>
              <a:t>com o trabalho nas instalações do empregador é também chamada de </a:t>
            </a:r>
            <a:r>
              <a:rPr lang="pt-PT" sz="1300" b="1" i="1" dirty="0">
                <a:solidFill>
                  <a:schemeClr val="accent1"/>
                </a:solidFill>
              </a:rPr>
              <a:t>trabalho híbrido</a:t>
            </a:r>
            <a:r>
              <a:rPr lang="pt-PT" sz="1300" b="1" dirty="0">
                <a:solidFill>
                  <a:schemeClr val="accent1"/>
                </a:solidFill>
              </a:rPr>
              <a:t>. O </a:t>
            </a:r>
            <a:r>
              <a:rPr lang="pt-PT" sz="1300" b="1" i="1" dirty="0">
                <a:solidFill>
                  <a:schemeClr val="accent1"/>
                </a:solidFill>
              </a:rPr>
              <a:t>teletrabalho</a:t>
            </a:r>
            <a:r>
              <a:rPr lang="pt-PT" sz="1300" b="1" dirty="0">
                <a:solidFill>
                  <a:schemeClr val="accent1"/>
                </a:solidFill>
              </a:rPr>
              <a:t> é uma forma comum de definir o </a:t>
            </a:r>
            <a:r>
              <a:rPr lang="pt-PT" sz="1300" b="1" i="1" dirty="0">
                <a:solidFill>
                  <a:schemeClr val="accent1"/>
                </a:solidFill>
              </a:rPr>
              <a:t>trabalho à distância</a:t>
            </a:r>
            <a:r>
              <a:rPr lang="pt-PT" sz="1300" b="1" dirty="0">
                <a:solidFill>
                  <a:schemeClr val="accent1"/>
                </a:solidFill>
              </a:rPr>
              <a:t>, a partir de </a:t>
            </a:r>
            <a:r>
              <a:rPr lang="pt-PT" sz="1300" b="1" dirty="0">
                <a:solidFill>
                  <a:srgbClr val="003399"/>
                </a:solidFill>
              </a:rPr>
              <a:t>casa.</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pt-PT" sz="2000" b="1" u="sng">
                <a:solidFill>
                  <a:srgbClr val="ACC700"/>
                </a:solidFill>
              </a:rPr>
              <a:t>DEFINIÇÃO</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25648" cy="461665"/>
          </a:xfrm>
        </p:spPr>
        <p:txBody>
          <a:bodyPr wrap="square">
            <a:spAutoFit/>
          </a:bodyPr>
          <a:lstStyle/>
          <a:p>
            <a:r>
              <a:rPr lang="pt-PT" sz="2400" dirty="0"/>
              <a:t>Domínios prioritários: trabalho à distância e híbrido</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pt-PT" b="1">
                <a:solidFill>
                  <a:srgbClr val="ACC700"/>
                </a:solidFill>
              </a:rPr>
              <a:t>OPORTUNIDADES </a:t>
            </a:r>
          </a:p>
          <a:p>
            <a:pPr marL="285750" indent="-285750">
              <a:buFont typeface="Arial" panose="020B0604020202020204" pitchFamily="34" charset="0"/>
              <a:buChar char="•"/>
            </a:pPr>
            <a:r>
              <a:rPr lang="pt-PT" sz="1600" b="1">
                <a:solidFill>
                  <a:schemeClr val="accent1"/>
                </a:solidFill>
              </a:rPr>
              <a:t>Maior autonomia e flexibilidade</a:t>
            </a:r>
          </a:p>
          <a:p>
            <a:pPr marL="285750" indent="-285750">
              <a:buFont typeface="Arial" panose="020B0604020202020204" pitchFamily="34" charset="0"/>
              <a:buChar char="•"/>
            </a:pPr>
            <a:r>
              <a:rPr lang="pt-PT" sz="1600" b="1">
                <a:solidFill>
                  <a:schemeClr val="accent1"/>
                </a:solidFill>
              </a:rPr>
              <a:t>Melhor equilíbrio entre vida profissional e familiar</a:t>
            </a:r>
          </a:p>
          <a:p>
            <a:pPr marL="285750" indent="-285750">
              <a:buFont typeface="Arial" panose="020B0604020202020204" pitchFamily="34" charset="0"/>
              <a:buChar char="•"/>
            </a:pPr>
            <a:r>
              <a:rPr lang="pt-PT" sz="1600" b="1">
                <a:solidFill>
                  <a:schemeClr val="accent1"/>
                </a:solidFill>
              </a:rPr>
              <a:t>Melhoria da motivação e da produtividade</a:t>
            </a:r>
          </a:p>
          <a:p>
            <a:pPr marL="285750" indent="-285750">
              <a:buFont typeface="Arial" panose="020B0604020202020204" pitchFamily="34" charset="0"/>
              <a:buChar char="•"/>
            </a:pPr>
            <a:r>
              <a:rPr lang="pt-PT" sz="1600" b="1">
                <a:solidFill>
                  <a:schemeClr val="accent1"/>
                </a:solidFill>
              </a:rPr>
              <a:t>Redução do tempo de trajeto</a:t>
            </a:r>
          </a:p>
          <a:p>
            <a:pPr marL="285750" indent="-285750">
              <a:buFont typeface="Arial" panose="020B0604020202020204" pitchFamily="34" charset="0"/>
              <a:buChar char="•"/>
            </a:pPr>
            <a:r>
              <a:rPr lang="pt-PT" sz="1600" b="1">
                <a:solidFill>
                  <a:schemeClr val="accent1"/>
                </a:solidFill>
              </a:rPr>
              <a:t>Segurança de ambientes de alto risco</a:t>
            </a:r>
          </a:p>
          <a:p>
            <a:endParaRPr lang="en-US" sz="2000" b="1" dirty="0">
              <a:solidFill>
                <a:schemeClr val="accent1"/>
              </a:solidFill>
            </a:endParaRPr>
          </a:p>
          <a:p>
            <a:pPr lvl="0" defTabSz="342900">
              <a:spcBef>
                <a:spcPts val="450"/>
              </a:spcBef>
              <a:buClr>
                <a:srgbClr val="003399"/>
              </a:buClr>
            </a:pPr>
            <a:r>
              <a:rPr lang="pt-PT" b="1">
                <a:solidFill>
                  <a:srgbClr val="ACC700"/>
                </a:solidFill>
              </a:rPr>
              <a:t>RISCOS E DESAFIOS</a:t>
            </a:r>
          </a:p>
          <a:p>
            <a:pPr marL="285750" lvl="0" indent="-285750">
              <a:buFont typeface="Arial" panose="020B0604020202020204" pitchFamily="34" charset="0"/>
              <a:buChar char="•"/>
            </a:pPr>
            <a:r>
              <a:rPr lang="pt-PT" sz="1600" b="1">
                <a:solidFill>
                  <a:srgbClr val="003399"/>
                </a:solidFill>
              </a:rPr>
              <a:t>Isolamento e trabalho isolado</a:t>
            </a:r>
          </a:p>
          <a:p>
            <a:pPr marL="285750" lvl="0" indent="-285750">
              <a:buFont typeface="Arial" panose="020B0604020202020204" pitchFamily="34" charset="0"/>
              <a:buChar char="•"/>
            </a:pPr>
            <a:r>
              <a:rPr lang="pt-PT" sz="1600" b="1">
                <a:solidFill>
                  <a:srgbClr val="003399"/>
                </a:solidFill>
              </a:rPr>
              <a:t>Intensificação do trabalho</a:t>
            </a:r>
          </a:p>
          <a:p>
            <a:pPr marL="285750" lvl="0" indent="-285750">
              <a:buFont typeface="Arial" panose="020B0604020202020204" pitchFamily="34" charset="0"/>
              <a:buChar char="•"/>
            </a:pPr>
            <a:r>
              <a:rPr lang="pt-PT" sz="1600" b="1">
                <a:solidFill>
                  <a:srgbClr val="003399"/>
                </a:solidFill>
              </a:rPr>
              <a:t>Horário de trabalho longo ou irregular</a:t>
            </a:r>
          </a:p>
          <a:p>
            <a:pPr marL="285750" lvl="0" indent="-285750">
              <a:buFont typeface="Arial" panose="020B0604020202020204" pitchFamily="34" charset="0"/>
              <a:buChar char="•"/>
            </a:pPr>
            <a:r>
              <a:rPr lang="pt-PT" sz="1600" b="1">
                <a:solidFill>
                  <a:srgbClr val="003399"/>
                </a:solidFill>
              </a:rPr>
              <a:t>Conflitos entre a vida privada e a vida profissional</a:t>
            </a:r>
          </a:p>
          <a:p>
            <a:pPr marL="285750" lvl="0" indent="-285750">
              <a:buFont typeface="Arial" panose="020B0604020202020204" pitchFamily="34" charset="0"/>
              <a:buChar char="•"/>
            </a:pPr>
            <a:r>
              <a:rPr lang="pt-PT" sz="1600" b="1">
                <a:solidFill>
                  <a:srgbClr val="003399"/>
                </a:solidFill>
              </a:rPr>
              <a:t>Equipamento inadequado</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22086"/>
            <a:ext cx="7559873" cy="682238"/>
          </a:xfrm>
        </p:spPr>
        <p:txBody>
          <a:bodyPr>
            <a:spAutoFit/>
          </a:bodyPr>
          <a:lstStyle/>
          <a:p>
            <a:pPr>
              <a:lnSpc>
                <a:spcPts val="2300"/>
              </a:lnSpc>
            </a:pPr>
            <a:r>
              <a:rPr lang="pt-PT" sz="2400" dirty="0">
                <a:solidFill>
                  <a:srgbClr val="003399"/>
                </a:solidFill>
              </a:rPr>
              <a:t>Domínios prioritários — Gestão de trabalhadores baseada em IA</a:t>
            </a:r>
          </a:p>
        </p:txBody>
      </p:sp>
      <p:sp>
        <p:nvSpPr>
          <p:cNvPr id="4" name="TextBox 3"/>
          <p:cNvSpPr txBox="1"/>
          <p:nvPr/>
        </p:nvSpPr>
        <p:spPr>
          <a:xfrm>
            <a:off x="3491880" y="940871"/>
            <a:ext cx="4350200" cy="1169551"/>
          </a:xfrm>
          <a:prstGeom prst="rect">
            <a:avLst/>
          </a:prstGeom>
          <a:noFill/>
        </p:spPr>
        <p:txBody>
          <a:bodyPr wrap="square" rtlCol="0">
            <a:spAutoFit/>
          </a:bodyPr>
          <a:lstStyle/>
          <a:p>
            <a:pPr lvl="0"/>
            <a:endParaRPr lang="en-US" sz="1400" b="1" dirty="0">
              <a:solidFill>
                <a:srgbClr val="003399"/>
              </a:solidFill>
            </a:endParaRPr>
          </a:p>
          <a:p>
            <a:r>
              <a:rPr lang="pt-P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«É essencial reforçar a confiança nestes sistemas informando, consultando e permitindo que os trabalhadores participem na sua conceção e implementação.»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016614"/>
            <a:ext cx="7559873" cy="1477328"/>
          </a:xfrm>
          <a:prstGeom prst="rect">
            <a:avLst/>
          </a:prstGeom>
          <a:noFill/>
        </p:spPr>
        <p:txBody>
          <a:bodyPr wrap="square" rtlCol="0">
            <a:spAutoFit/>
          </a:bodyPr>
          <a:lstStyle/>
          <a:p>
            <a:pPr lvl="0"/>
            <a:r>
              <a:rPr lang="pt-PT" sz="1500" b="1" dirty="0">
                <a:solidFill>
                  <a:srgbClr val="003399"/>
                </a:solidFill>
              </a:rPr>
              <a:t>Refere-se a um sistema de gestão de trabalhadores que recolhe dados, muitas vezes em tempo real, sobre o local de trabalho, os trabalhadores e o trabalho que fazem, e </a:t>
            </a:r>
            <a:r>
              <a:rPr lang="pt-PT" sz="1500" b="1" dirty="0">
                <a:solidFill>
                  <a:schemeClr val="accent1"/>
                </a:solidFill>
              </a:rPr>
              <a:t>que, depois, são introduzidos </a:t>
            </a:r>
            <a:r>
              <a:rPr lang="pt-PT" sz="1500" b="1" dirty="0">
                <a:solidFill>
                  <a:srgbClr val="003399"/>
                </a:solidFill>
              </a:rPr>
              <a:t>num modelo baseado em </a:t>
            </a:r>
            <a:r>
              <a:rPr lang="pt-PT" sz="1500" b="1" dirty="0">
                <a:solidFill>
                  <a:schemeClr val="accent1"/>
                </a:solidFill>
              </a:rPr>
              <a:t>IA, que </a:t>
            </a:r>
            <a:r>
              <a:rPr lang="pt-PT" sz="1500" b="1" dirty="0">
                <a:solidFill>
                  <a:srgbClr val="003399"/>
                </a:solidFill>
              </a:rPr>
              <a:t>toma decisões automatizadas ou </a:t>
            </a:r>
            <a:r>
              <a:rPr lang="pt-PT" sz="1500" b="1" dirty="0" err="1">
                <a:solidFill>
                  <a:srgbClr val="003399"/>
                </a:solidFill>
              </a:rPr>
              <a:t>semiautomatizadas</a:t>
            </a:r>
            <a:r>
              <a:rPr lang="pt-PT" sz="1500" b="1" dirty="0">
                <a:solidFill>
                  <a:srgbClr val="003399"/>
                </a:solidFill>
              </a:rPr>
              <a:t> ou que fornece informações aos decisores sobre questões relacionadas com a gestão de trabalhadores.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pt-PT" sz="2000" b="1" u="sng">
                <a:solidFill>
                  <a:srgbClr val="ACC700"/>
                </a:solidFill>
              </a:rPr>
              <a:t>DEFINIÇÃO</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14652"/>
            <a:ext cx="7559873" cy="682238"/>
          </a:xfrm>
        </p:spPr>
        <p:txBody>
          <a:bodyPr>
            <a:spAutoFit/>
          </a:bodyPr>
          <a:lstStyle/>
          <a:p>
            <a:pPr>
              <a:lnSpc>
                <a:spcPts val="2300"/>
              </a:lnSpc>
            </a:pPr>
            <a:r>
              <a:rPr lang="pt-PT" sz="2400" dirty="0">
                <a:solidFill>
                  <a:srgbClr val="003399"/>
                </a:solidFill>
              </a:rPr>
              <a:t>Domínios prioritários — Gestão de trabalhadores baseada em IA</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pt-PT" b="1">
                <a:solidFill>
                  <a:srgbClr val="ACC700"/>
                </a:solidFill>
              </a:rPr>
              <a:t>OPORTUNIDADES </a:t>
            </a:r>
          </a:p>
          <a:p>
            <a:pPr marL="285750" lvl="0" indent="-285750">
              <a:buFont typeface="Arial" panose="020B0604020202020204" pitchFamily="34" charset="0"/>
              <a:buChar char="•"/>
            </a:pPr>
            <a:r>
              <a:rPr lang="pt-PT" sz="1600" b="1">
                <a:solidFill>
                  <a:srgbClr val="003399"/>
                </a:solidFill>
              </a:rPr>
              <a:t>Melhoria do planeamento e da atribuição de tarefas</a:t>
            </a:r>
          </a:p>
          <a:p>
            <a:pPr marL="285750" lvl="0" indent="-285750">
              <a:buFont typeface="Arial" panose="020B0604020202020204" pitchFamily="34" charset="0"/>
              <a:buChar char="•"/>
            </a:pPr>
            <a:r>
              <a:rPr lang="pt-PT" sz="1600" b="1">
                <a:solidFill>
                  <a:srgbClr val="003399"/>
                </a:solidFill>
              </a:rPr>
              <a:t>Otimização da organização do trabalho</a:t>
            </a:r>
          </a:p>
          <a:p>
            <a:pPr marL="285750" lvl="0" indent="-285750">
              <a:buFont typeface="Arial" panose="020B0604020202020204" pitchFamily="34" charset="0"/>
              <a:buChar char="•"/>
            </a:pPr>
            <a:r>
              <a:rPr lang="pt-PT" sz="1600" b="1">
                <a:solidFill>
                  <a:srgbClr val="003399"/>
                </a:solidFill>
              </a:rPr>
              <a:t>Informações para identificar questões de SST</a:t>
            </a:r>
          </a:p>
          <a:p>
            <a:pPr lvl="0"/>
            <a:endParaRPr lang="es-ES" sz="2000" b="1" dirty="0">
              <a:solidFill>
                <a:srgbClr val="003399"/>
              </a:solidFill>
            </a:endParaRPr>
          </a:p>
          <a:p>
            <a:pPr lvl="0" defTabSz="342900">
              <a:spcBef>
                <a:spcPts val="450"/>
              </a:spcBef>
              <a:buClr>
                <a:srgbClr val="003399"/>
              </a:buClr>
            </a:pPr>
            <a:r>
              <a:rPr lang="pt-PT" b="1">
                <a:solidFill>
                  <a:srgbClr val="ACC700"/>
                </a:solidFill>
              </a:rPr>
              <a:t>RISCOS E DESAFIOS</a:t>
            </a:r>
          </a:p>
          <a:p>
            <a:pPr marL="285750" lvl="0" indent="-285750">
              <a:buFont typeface="Arial" panose="020B0604020202020204" pitchFamily="34" charset="0"/>
              <a:buChar char="•"/>
            </a:pPr>
            <a:r>
              <a:rPr lang="pt-PT" sz="1600" b="1">
                <a:solidFill>
                  <a:srgbClr val="003399"/>
                </a:solidFill>
              </a:rPr>
              <a:t>Redução da autonomia e do controlo dos trabalhadores</a:t>
            </a:r>
          </a:p>
          <a:p>
            <a:pPr marL="285750" indent="-285750">
              <a:buFont typeface="Arial" panose="020B0604020202020204" pitchFamily="34" charset="0"/>
              <a:buChar char="•"/>
            </a:pPr>
            <a:r>
              <a:rPr lang="pt-PT" sz="1600" b="1">
                <a:solidFill>
                  <a:srgbClr val="003399"/>
                </a:solidFill>
              </a:rPr>
              <a:t>Maior pressão para trabalhar mais rapidamente</a:t>
            </a:r>
          </a:p>
          <a:p>
            <a:pPr marL="285750" indent="-285750">
              <a:buFont typeface="Arial" panose="020B0604020202020204" pitchFamily="34" charset="0"/>
              <a:buChar char="•"/>
            </a:pPr>
            <a:r>
              <a:rPr lang="pt-PT" sz="1600" b="1">
                <a:solidFill>
                  <a:srgbClr val="003399"/>
                </a:solidFill>
              </a:rPr>
              <a:t>Invasão da privacidade</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4510" y="870268"/>
            <a:ext cx="5706173" cy="2418611"/>
          </a:xfrm>
        </p:spPr>
        <p:txBody>
          <a:bodyPr lIns="0" tIns="0" rIns="0" bIns="0">
            <a:spAutoFit/>
          </a:bodyPr>
          <a:lstStyle/>
          <a:p>
            <a:r>
              <a:rPr lang="pt-PT" sz="1600" dirty="0"/>
              <a:t>Incidência da campanha </a:t>
            </a:r>
          </a:p>
          <a:p>
            <a:r>
              <a:rPr lang="pt-PT" sz="1600" dirty="0"/>
              <a:t>Factos e números</a:t>
            </a:r>
          </a:p>
          <a:p>
            <a:r>
              <a:rPr lang="pt-PT" sz="1600" dirty="0"/>
              <a:t>Objetivos da campanha</a:t>
            </a:r>
          </a:p>
          <a:p>
            <a:r>
              <a:rPr lang="pt-PT" sz="1600" dirty="0"/>
              <a:t>Áreas prioritárias</a:t>
            </a:r>
          </a:p>
          <a:p>
            <a:r>
              <a:rPr lang="pt-PT" sz="1600" dirty="0"/>
              <a:t>Prevenção dos riscos</a:t>
            </a:r>
          </a:p>
          <a:p>
            <a:r>
              <a:rPr lang="pt-PT" sz="1600" dirty="0"/>
              <a:t>EU-OSHA e parceiros da campanha</a:t>
            </a:r>
          </a:p>
          <a:p>
            <a:r>
              <a:rPr lang="pt-PT" sz="1600" dirty="0"/>
              <a:t>Ferramentas e recursos da campanha </a:t>
            </a:r>
          </a:p>
          <a:p>
            <a:r>
              <a:rPr lang="pt-PT" sz="1600" dirty="0"/>
              <a:t>Como participar</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2400"/>
              <a:t>Visão geral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491798" y="1844462"/>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18214" cy="461665"/>
          </a:xfrm>
        </p:spPr>
        <p:txBody>
          <a:bodyPr wrap="square">
            <a:spAutoFit/>
          </a:bodyPr>
          <a:lstStyle/>
          <a:p>
            <a:r>
              <a:rPr lang="pt-PT" sz="2400" dirty="0">
                <a:solidFill>
                  <a:srgbClr val="003399"/>
                </a:solidFill>
              </a:rPr>
              <a:t>Domínios prioritários: sistemas digitais inteligentes</a:t>
            </a:r>
          </a:p>
        </p:txBody>
      </p:sp>
      <p:sp>
        <p:nvSpPr>
          <p:cNvPr id="4" name="TextBox 3"/>
          <p:cNvSpPr txBox="1"/>
          <p:nvPr/>
        </p:nvSpPr>
        <p:spPr>
          <a:xfrm>
            <a:off x="3499315" y="1149872"/>
            <a:ext cx="4517994" cy="977191"/>
          </a:xfrm>
          <a:prstGeom prst="rect">
            <a:avLst/>
          </a:prstGeom>
          <a:noFill/>
        </p:spPr>
        <p:txBody>
          <a:bodyPr wrap="square" rtlCol="0">
            <a:spAutoFit/>
          </a:bodyPr>
          <a:lstStyle/>
          <a:p>
            <a:pPr lvl="0"/>
            <a:endParaRPr lang="en-US" sz="1150" b="1" dirty="0">
              <a:solidFill>
                <a:srgbClr val="003399"/>
              </a:solidFill>
            </a:endParaRPr>
          </a:p>
          <a:p>
            <a:r>
              <a:rPr lang="pt-PT" sz="115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«Estes novos sistemas utilizam tecnologias digitais para recolher e analisar dados ou sinais, de forma a identificar e avaliar os riscos para a SST, prevenindo ou minimizando os danos e promovendo a SST.»</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708862" cy="1631216"/>
          </a:xfrm>
          <a:prstGeom prst="rect">
            <a:avLst/>
          </a:prstGeom>
          <a:noFill/>
        </p:spPr>
        <p:txBody>
          <a:bodyPr wrap="square" lIns="91440" tIns="45720" rIns="91440" bIns="45720" rtlCol="0" anchor="t">
            <a:spAutoFit/>
          </a:bodyPr>
          <a:lstStyle/>
          <a:p>
            <a:r>
              <a:rPr lang="pt-PT" sz="1250" b="1" dirty="0">
                <a:solidFill>
                  <a:srgbClr val="003399"/>
                </a:solidFill>
              </a:rPr>
              <a:t>Sistemas digitais para monitorizar e melhorar a segurança e a saúde dos trabalhadores, incluindo, por exemplo, equipamentos de proteção individual (EPI) inteligentes (que podem identificar níveis de gases e de toxinas, níveis de ruído e temperaturas de alto risco), </a:t>
            </a:r>
            <a:r>
              <a:rPr lang="pt-PT" sz="1250" b="1" dirty="0">
                <a:solidFill>
                  <a:schemeClr val="accent1"/>
                </a:solidFill>
              </a:rPr>
              <a:t>dispositivos vestíveis (capazes de interagir com os trabalhadores, com sensores que podem estar integrados em capacetes ou nos óculos de proteção), sistemas móveis ou estáticos que utilizam câmaras e sensores (p. ex., </a:t>
            </a:r>
            <a:r>
              <a:rPr lang="pt-PT" sz="1250" b="1" dirty="0" err="1">
                <a:solidFill>
                  <a:schemeClr val="accent1"/>
                </a:solidFill>
              </a:rPr>
              <a:t>drones</a:t>
            </a:r>
            <a:r>
              <a:rPr lang="pt-PT" sz="1250" b="1" dirty="0">
                <a:solidFill>
                  <a:schemeClr val="accent1"/>
                </a:solidFill>
              </a:rPr>
              <a:t> que conseguem alcançar e monitorizar zonas perigosas dos locais de trabalho, evitando colocar os seres humanos em perigo, em alguns setores, nomeadamente, na indústria mineira e no setor da construção).</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86075"/>
            <a:ext cx="1800200" cy="400110"/>
          </a:xfrm>
          <a:prstGeom prst="rect">
            <a:avLst/>
          </a:prstGeom>
          <a:noFill/>
        </p:spPr>
        <p:txBody>
          <a:bodyPr wrap="square" rtlCol="0">
            <a:spAutoFit/>
          </a:bodyPr>
          <a:lstStyle/>
          <a:p>
            <a:pPr lvl="0"/>
            <a:r>
              <a:rPr lang="pt-PT" sz="2000" b="1" u="sng" dirty="0">
                <a:solidFill>
                  <a:srgbClr val="ACC700"/>
                </a:solidFill>
              </a:rPr>
              <a:t>DEFINIÇÃO</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017492" cy="461665"/>
          </a:xfrm>
        </p:spPr>
        <p:txBody>
          <a:bodyPr wrap="square">
            <a:spAutoFit/>
          </a:bodyPr>
          <a:lstStyle/>
          <a:p>
            <a:r>
              <a:rPr lang="pt-PT" sz="2400" dirty="0">
                <a:solidFill>
                  <a:srgbClr val="003399"/>
                </a:solidFill>
              </a:rPr>
              <a:t>Domínios prioritários: sistemas digitais inteligentes</a:t>
            </a:r>
          </a:p>
        </p:txBody>
      </p:sp>
      <p:sp>
        <p:nvSpPr>
          <p:cNvPr id="4" name="TextBox 3"/>
          <p:cNvSpPr txBox="1"/>
          <p:nvPr/>
        </p:nvSpPr>
        <p:spPr>
          <a:xfrm>
            <a:off x="450000" y="927577"/>
            <a:ext cx="7793887" cy="2987997"/>
          </a:xfrm>
          <a:prstGeom prst="rect">
            <a:avLst/>
          </a:prstGeom>
          <a:noFill/>
        </p:spPr>
        <p:txBody>
          <a:bodyPr wrap="square" rtlCol="0">
            <a:spAutoFit/>
          </a:bodyPr>
          <a:lstStyle/>
          <a:p>
            <a:pPr lvl="0"/>
            <a:r>
              <a:rPr lang="pt-PT" b="1" dirty="0">
                <a:solidFill>
                  <a:srgbClr val="ACC700"/>
                </a:solidFill>
              </a:rPr>
              <a:t>OPORTUNIDADES </a:t>
            </a:r>
          </a:p>
          <a:p>
            <a:pPr marL="285750" lvl="0" indent="-285750">
              <a:buFont typeface="Arial" panose="020B0604020202020204" pitchFamily="34" charset="0"/>
              <a:buChar char="•"/>
            </a:pPr>
            <a:r>
              <a:rPr lang="pt-PT" sz="1600" b="1" dirty="0">
                <a:solidFill>
                  <a:srgbClr val="003399"/>
                </a:solidFill>
              </a:rPr>
              <a:t>Prevenir e minimizar os danos para os trabalhadores</a:t>
            </a:r>
          </a:p>
          <a:p>
            <a:pPr marL="285750" lvl="0" indent="-285750">
              <a:buFont typeface="Arial" panose="020B0604020202020204" pitchFamily="34" charset="0"/>
              <a:buChar char="•"/>
            </a:pPr>
            <a:r>
              <a:rPr lang="pt-PT" sz="1600" b="1" dirty="0">
                <a:solidFill>
                  <a:srgbClr val="003399"/>
                </a:solidFill>
              </a:rPr>
              <a:t>Melhoria da conformidade em matéria de SST</a:t>
            </a:r>
          </a:p>
          <a:p>
            <a:pPr marL="285750" indent="-285750">
              <a:buFont typeface="Arial" panose="020B0604020202020204" pitchFamily="34" charset="0"/>
              <a:buChar char="•"/>
            </a:pPr>
            <a:r>
              <a:rPr lang="pt-PT" sz="1600" b="1" dirty="0">
                <a:solidFill>
                  <a:srgbClr val="003399"/>
                </a:solidFill>
              </a:rPr>
              <a:t>Tomada de decisões com conhecimento de causa</a:t>
            </a:r>
          </a:p>
          <a:p>
            <a:pPr marL="285750" lvl="0" indent="-285750">
              <a:buFont typeface="Arial" panose="020B0604020202020204" pitchFamily="34" charset="0"/>
              <a:buChar char="•"/>
            </a:pPr>
            <a:r>
              <a:rPr lang="pt-PT" sz="1600" b="1" dirty="0">
                <a:solidFill>
                  <a:srgbClr val="003399"/>
                </a:solidFill>
              </a:rPr>
              <a:t>Aplicação efetiva</a:t>
            </a:r>
          </a:p>
          <a:p>
            <a:pPr marL="285750" lvl="0" indent="-285750">
              <a:buFont typeface="Arial" panose="020B0604020202020204" pitchFamily="34" charset="0"/>
              <a:buChar char="•"/>
            </a:pPr>
            <a:r>
              <a:rPr lang="pt-PT" sz="1600" b="1" dirty="0">
                <a:solidFill>
                  <a:srgbClr val="003399"/>
                </a:solidFill>
              </a:rPr>
              <a:t>Mais oportunidades de formação num ambiente de realidade virtual.</a:t>
            </a:r>
          </a:p>
          <a:p>
            <a:pPr lvl="0"/>
            <a:endParaRPr lang="en-US" sz="2000" b="1" dirty="0">
              <a:solidFill>
                <a:srgbClr val="003399"/>
              </a:solidFill>
            </a:endParaRPr>
          </a:p>
          <a:p>
            <a:pPr lvl="0" defTabSz="342900">
              <a:spcBef>
                <a:spcPts val="450"/>
              </a:spcBef>
              <a:buClr>
                <a:srgbClr val="003399"/>
              </a:buClr>
            </a:pPr>
            <a:r>
              <a:rPr lang="pt-PT" b="1" dirty="0">
                <a:solidFill>
                  <a:srgbClr val="ACC700"/>
                </a:solidFill>
              </a:rPr>
              <a:t>RISCOS E DESAFIOS</a:t>
            </a:r>
          </a:p>
          <a:p>
            <a:pPr marL="285750" lvl="0" indent="-285750">
              <a:buFont typeface="Arial" panose="020B0604020202020204" pitchFamily="34" charset="0"/>
              <a:buChar char="•"/>
            </a:pPr>
            <a:r>
              <a:rPr lang="pt-PT" sz="1600" b="1" dirty="0">
                <a:solidFill>
                  <a:srgbClr val="003399"/>
                </a:solidFill>
              </a:rPr>
              <a:t>Imprecisões de dados ou interpretação errónea</a:t>
            </a:r>
          </a:p>
          <a:p>
            <a:pPr marL="285750" lvl="0" indent="-285750">
              <a:buFont typeface="Arial" panose="020B0604020202020204" pitchFamily="34" charset="0"/>
              <a:buChar char="•"/>
            </a:pPr>
            <a:r>
              <a:rPr lang="pt-PT" sz="1600" b="1" dirty="0">
                <a:solidFill>
                  <a:srgbClr val="003399"/>
                </a:solidFill>
              </a:rPr>
              <a:t>Dependência excessiva da tecnologia</a:t>
            </a:r>
          </a:p>
          <a:p>
            <a:pPr marL="285750" lvl="0" indent="-285750">
              <a:buFont typeface="Arial" panose="020B0604020202020204" pitchFamily="34" charset="0"/>
              <a:buChar char="•"/>
            </a:pPr>
            <a:r>
              <a:rPr lang="pt-PT" sz="1600" b="1" dirty="0">
                <a:solidFill>
                  <a:srgbClr val="003399"/>
                </a:solidFill>
              </a:rPr>
              <a:t>Perda de controlo sobre as tarefas de trabalho</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pt-PT" sz="2400" dirty="0">
                <a:solidFill>
                  <a:schemeClr val="accent1"/>
                </a:solidFill>
              </a:rPr>
              <a:t>Prevenção dos riscos</a:t>
            </a:r>
          </a:p>
        </p:txBody>
      </p:sp>
      <p:sp>
        <p:nvSpPr>
          <p:cNvPr id="2" name="TextBox 1"/>
          <p:cNvSpPr txBox="1"/>
          <p:nvPr/>
        </p:nvSpPr>
        <p:spPr>
          <a:xfrm>
            <a:off x="444684" y="832168"/>
            <a:ext cx="7560840" cy="2554545"/>
          </a:xfrm>
          <a:prstGeom prst="rect">
            <a:avLst/>
          </a:prstGeom>
          <a:noFill/>
        </p:spPr>
        <p:txBody>
          <a:bodyPr wrap="square" rtlCol="0">
            <a:spAutoFit/>
          </a:bodyPr>
          <a:lstStyle/>
          <a:p>
            <a:pPr marL="285750" lvl="0" indent="-285750">
              <a:buFont typeface="Arial" panose="020B0604020202020204" pitchFamily="34" charset="0"/>
              <a:buChar char="•"/>
            </a:pPr>
            <a:r>
              <a:rPr lang="pt-PT" sz="1600" b="1" dirty="0">
                <a:solidFill>
                  <a:schemeClr val="accent1"/>
                </a:solidFill>
              </a:rPr>
              <a:t>Abordagem centrada no ser humano </a:t>
            </a:r>
          </a:p>
          <a:p>
            <a:pPr lvl="0"/>
            <a:endParaRPr lang="el-GR" sz="1600" b="1" dirty="0">
              <a:solidFill>
                <a:schemeClr val="accent1"/>
              </a:solidFill>
            </a:endParaRPr>
          </a:p>
          <a:p>
            <a:pPr marL="285750" lvl="0" indent="-285750">
              <a:buFont typeface="Arial" panose="020B0604020202020204" pitchFamily="34" charset="0"/>
              <a:buChar char="•"/>
            </a:pPr>
            <a:r>
              <a:rPr lang="pt-PT" sz="1600" b="1" dirty="0">
                <a:solidFill>
                  <a:schemeClr val="accent1"/>
                </a:solidFill>
              </a:rPr>
              <a:t>Igualdade de acesso à informação de todas as partes interessadas</a:t>
            </a:r>
          </a:p>
          <a:p>
            <a:pPr lvl="0"/>
            <a:endParaRPr lang="el-GR" sz="1600" b="1" dirty="0">
              <a:solidFill>
                <a:schemeClr val="accent1"/>
              </a:solidFill>
            </a:endParaRPr>
          </a:p>
          <a:p>
            <a:pPr marL="285750" lvl="0" indent="-285750">
              <a:buFont typeface="Arial" panose="020B0604020202020204" pitchFamily="34" charset="0"/>
              <a:buChar char="•"/>
            </a:pPr>
            <a:r>
              <a:rPr lang="pt-PT" sz="1600" b="1" dirty="0">
                <a:solidFill>
                  <a:schemeClr val="accent1"/>
                </a:solidFill>
              </a:rPr>
              <a:t>Consulta/participação dos trabalhadores no desenvolvimento, implementação e utilização de tecnologias e sistemas digitais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pt-PT" sz="1600" b="1" dirty="0">
                <a:solidFill>
                  <a:schemeClr val="accent1"/>
                </a:solidFill>
              </a:rPr>
              <a:t>Transparência no funcionamento de uma ferramenta digital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pt-PT" sz="1600" b="1" dirty="0">
                <a:solidFill>
                  <a:schemeClr val="accent1"/>
                </a:solidFill>
              </a:rPr>
              <a:t>Abordagem holística de avaliação das tecnologias e sistemas digitais</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pt-PT" sz="2400"/>
              <a:t>EU-OSHA e parceiros da campanha</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233427" y="1127815"/>
            <a:ext cx="8436724" cy="3069360"/>
            <a:chOff x="280243" y="1121555"/>
            <a:chExt cx="8436724"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280243" y="3165091"/>
              <a:ext cx="289994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t-PT" sz="1100" b="1" dirty="0">
                  <a:solidFill>
                    <a:schemeClr val="tx2"/>
                  </a:solidFill>
                  <a:hlinkClick r:id="rId4"/>
                </a:rPr>
                <a:t>PARCEIROS OFICIAIS DA CAMPANHA</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08627" y="1121555"/>
              <a:ext cx="260918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t-PT" sz="1100" b="1" dirty="0">
                  <a:solidFill>
                    <a:schemeClr val="tx2"/>
                  </a:solidFill>
                  <a:hlinkClick r:id="rId5"/>
                </a:rPr>
                <a:t>PARCEIROS SOCIAIS EUROPEUS</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6" y="1188731"/>
              <a:ext cx="2957893"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lgn="ctr"/>
              <a:r>
                <a:rPr lang="pt-PT" sz="1100" b="1" dirty="0">
                  <a:solidFill>
                    <a:schemeClr val="tx2"/>
                  </a:solidFill>
                  <a:hlinkClick r:id="rId6"/>
                </a:rPr>
                <a:t>REDE EUROPEIA DE EMPRESAS (EEN)</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555672" y="3812760"/>
              <a:ext cx="2161295"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t-PT" sz="1100" b="1" dirty="0">
                  <a:solidFill>
                    <a:schemeClr val="tx2"/>
                  </a:solidFill>
                  <a:hlinkClick r:id="rId7"/>
                </a:rPr>
                <a:t>PARCEIROS DE IMPRENSA</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347546" y="3033229"/>
              <a:ext cx="1784321"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t-PT" sz="1100" b="1" dirty="0">
                  <a:solidFill>
                    <a:schemeClr val="tx2"/>
                  </a:solidFill>
                  <a:hlinkClick r:id="rId8"/>
                </a:rPr>
                <a:t>INSTITUIÇÕES DA UE</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2743509" y="3850645"/>
              <a:ext cx="3244694" cy="34027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pPr algn="ctr"/>
              <a:r>
                <a:rPr lang="pt-PT" sz="1100" b="1" dirty="0">
                  <a:solidFill>
                    <a:schemeClr val="tx2"/>
                  </a:solidFill>
                  <a:latin typeface="+mj-lt"/>
                  <a:ea typeface="+mj-ea"/>
                  <a:hlinkClick r:id="rId9"/>
                </a:rPr>
                <a:t>PONTOS FOCAIS NACIONAIS DA EU-OSHA</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728759" y="1968900"/>
              <a:ext cx="1613436"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lgn="ctr"/>
              <a:r>
                <a:rPr lang="pt-PT" sz="1100" b="1" dirty="0">
                  <a:solidFill>
                    <a:schemeClr val="tx2"/>
                  </a:solidFill>
                  <a:hlinkClick r:id="rId10"/>
                </a:rPr>
                <a:t>AGÊNCIAS DA UE</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6" y="1358866"/>
              <a:ext cx="7227231"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535477" y="1968900"/>
              <a:ext cx="6100843"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988203" y="4020780"/>
              <a:ext cx="1648117"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730216" y="3165091"/>
              <a:ext cx="5906104" cy="98793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730216" y="1461825"/>
              <a:ext cx="4883003" cy="170326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730216" y="3165091"/>
              <a:ext cx="4617330" cy="38273"/>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6" y="1358866"/>
              <a:ext cx="240480" cy="180622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08627" y="1291690"/>
              <a:ext cx="3408340"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342195" y="1291690"/>
              <a:ext cx="2966432"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535477" y="2309170"/>
              <a:ext cx="2830379"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730216" y="3165091"/>
              <a:ext cx="4257987" cy="85568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9" y="1461825"/>
              <a:ext cx="626488"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968683" y="1188731"/>
              <a:ext cx="4271024"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342195" y="2139035"/>
              <a:ext cx="4005351"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6" y="1358866"/>
              <a:ext cx="4498467"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988203" y="3203364"/>
              <a:ext cx="359343"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988203" y="1461825"/>
              <a:ext cx="625016"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6" y="1358866"/>
              <a:ext cx="852459"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347546" y="3203364"/>
              <a:ext cx="2369421"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6" name="Picture 5" descr="Blue text on a black background&#10;&#10;Description automatically generated">
            <a:extLst>
              <a:ext uri="{FF2B5EF4-FFF2-40B4-BE49-F238E27FC236}">
                <a16:creationId xmlns:a16="http://schemas.microsoft.com/office/drawing/2014/main" id="{683A83C4-26E0-42F8-9108-D689A810BB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52987" y="2396055"/>
            <a:ext cx="2774633" cy="709478"/>
          </a:xfrm>
          <a:prstGeom prst="rect">
            <a:avLst/>
          </a:prstGeom>
        </p:spPr>
      </p:pic>
      <p:sp>
        <p:nvSpPr>
          <p:cNvPr id="35" name="CasellaDiTesto 16">
            <a:extLst>
              <a:ext uri="{FF2B5EF4-FFF2-40B4-BE49-F238E27FC236}">
                <a16:creationId xmlns:a16="http://schemas.microsoft.com/office/drawing/2014/main" id="{CFBFF4E2-5039-4E12-A0F7-B91DADB86C7A}"/>
              </a:ext>
            </a:extLst>
          </p:cNvPr>
          <p:cNvSpPr txBox="1"/>
          <p:nvPr/>
        </p:nvSpPr>
        <p:spPr>
          <a:xfrm>
            <a:off x="6082673" y="2121899"/>
            <a:ext cx="2324465"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2"/>
              </a:rPr>
              <a:t>EMBAIXADORES DA OSHVET</a:t>
            </a:r>
            <a:endParaRPr lang="en-GB" sz="1100" b="1" dirty="0">
              <a:solidFill>
                <a:schemeClr val="tx2"/>
              </a:solidFill>
            </a:endParaRPr>
          </a:p>
        </p:txBody>
      </p:sp>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pt-PT" sz="2400"/>
              <a:t>Recursos da campanha</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pt-PT" sz="1200" b="1">
                <a:solidFill>
                  <a:schemeClr val="accent1"/>
                </a:solidFill>
                <a:cs typeface="Trebuchet MS"/>
                <a:hlinkClick r:id="rId3"/>
              </a:rPr>
              <a:t>Publicações</a:t>
            </a: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pt-PT" sz="1200" b="1">
                <a:solidFill>
                  <a:schemeClr val="accent1"/>
                </a:solidFill>
                <a:cs typeface="Trebuchet MS"/>
                <a:hlinkClick r:id="rId4"/>
              </a:rPr>
              <a:t>Materiais da campanha</a:t>
            </a:r>
          </a:p>
        </p:txBody>
      </p:sp>
      <p:sp>
        <p:nvSpPr>
          <p:cNvPr id="60" name="TextBox 3">
            <a:extLst>
              <a:ext uri="{FF2B5EF4-FFF2-40B4-BE49-F238E27FC236}">
                <a16:creationId xmlns:a16="http://schemas.microsoft.com/office/drawing/2014/main" id="{690F9809-BB40-C341-ACC1-FEAA13662006}"/>
              </a:ext>
            </a:extLst>
          </p:cNvPr>
          <p:cNvSpPr txBox="1"/>
          <p:nvPr/>
        </p:nvSpPr>
        <p:spPr>
          <a:xfrm>
            <a:off x="3695815" y="2513285"/>
            <a:ext cx="1667796" cy="184666"/>
          </a:xfrm>
          <a:prstGeom prst="rect">
            <a:avLst/>
          </a:prstGeom>
          <a:noFill/>
        </p:spPr>
        <p:txBody>
          <a:bodyPr wrap="square" lIns="0" tIns="0" rIns="0" bIns="0" rtlCol="0" anchor="ctr" anchorCtr="0">
            <a:spAutoFit/>
          </a:bodyPr>
          <a:lstStyle/>
          <a:p>
            <a:pPr algn="ctr"/>
            <a:r>
              <a:rPr lang="pt-PT" sz="1200" b="1" dirty="0">
                <a:solidFill>
                  <a:schemeClr val="accent1"/>
                </a:solidFill>
                <a:cs typeface="Trebuchet MS"/>
                <a:hlinkClick r:id="rId5"/>
              </a:rPr>
              <a:t>Conjunto de ferramentas da campanha</a:t>
            </a:r>
          </a:p>
        </p:txBody>
      </p:sp>
      <p:sp>
        <p:nvSpPr>
          <p:cNvPr id="63" name="TextBox 3">
            <a:extLst>
              <a:ext uri="{FF2B5EF4-FFF2-40B4-BE49-F238E27FC236}">
                <a16:creationId xmlns:a16="http://schemas.microsoft.com/office/drawing/2014/main" id="{1B5927A5-70D5-844A-ADD7-76625FDD4CB4}"/>
              </a:ext>
            </a:extLst>
          </p:cNvPr>
          <p:cNvSpPr txBox="1"/>
          <p:nvPr/>
        </p:nvSpPr>
        <p:spPr>
          <a:xfrm>
            <a:off x="7278631" y="2479417"/>
            <a:ext cx="1570751" cy="184666"/>
          </a:xfrm>
          <a:prstGeom prst="rect">
            <a:avLst/>
          </a:prstGeom>
          <a:noFill/>
        </p:spPr>
        <p:txBody>
          <a:bodyPr wrap="square" lIns="0" tIns="0" rIns="0" bIns="0" rtlCol="0" anchor="ctr" anchorCtr="0">
            <a:spAutoFit/>
          </a:bodyPr>
          <a:lstStyle/>
          <a:p>
            <a:pPr algn="ctr"/>
            <a:r>
              <a:rPr lang="pt-PT" sz="1200" b="1" dirty="0">
                <a:solidFill>
                  <a:schemeClr val="accent1"/>
                </a:solidFill>
                <a:cs typeface="Trebuchet MS"/>
                <a:hlinkClick r:id="rId6"/>
              </a:rPr>
              <a:t>Filmes da série Napo</a:t>
            </a:r>
          </a:p>
        </p:txBody>
      </p:sp>
      <p:sp>
        <p:nvSpPr>
          <p:cNvPr id="66" name="TextBox 3">
            <a:extLst>
              <a:ext uri="{FF2B5EF4-FFF2-40B4-BE49-F238E27FC236}">
                <a16:creationId xmlns:a16="http://schemas.microsoft.com/office/drawing/2014/main" id="{252EDFDC-DD85-7B4D-A2E4-5EE3AD9119D0}"/>
              </a:ext>
            </a:extLst>
          </p:cNvPr>
          <p:cNvSpPr txBox="1"/>
          <p:nvPr/>
        </p:nvSpPr>
        <p:spPr>
          <a:xfrm>
            <a:off x="827362" y="4166652"/>
            <a:ext cx="1667796" cy="184666"/>
          </a:xfrm>
          <a:prstGeom prst="rect">
            <a:avLst/>
          </a:prstGeom>
          <a:noFill/>
        </p:spPr>
        <p:txBody>
          <a:bodyPr wrap="square" lIns="0" tIns="0" rIns="0" bIns="0" rtlCol="0" anchor="ctr" anchorCtr="0">
            <a:spAutoFit/>
          </a:bodyPr>
          <a:lstStyle/>
          <a:p>
            <a:pPr algn="ctr"/>
            <a:r>
              <a:rPr lang="pt-PT" sz="1200" b="1" dirty="0" err="1">
                <a:solidFill>
                  <a:schemeClr val="accent1"/>
                </a:solidFill>
                <a:cs typeface="Trebuchet MS"/>
                <a:hlinkClick r:id="rId7"/>
              </a:rPr>
              <a:t>OSHwiki</a:t>
            </a:r>
            <a:endParaRPr lang="pt-PT" sz="1200" b="1" dirty="0">
              <a:solidFill>
                <a:schemeClr val="accent1"/>
              </a:solidFill>
              <a:cs typeface="Trebuchet MS"/>
              <a:hlinkClick r:id="rId7"/>
            </a:endParaRP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9"/>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33298" y="2454073"/>
            <a:ext cx="1667796" cy="184666"/>
          </a:xfrm>
          <a:prstGeom prst="rect">
            <a:avLst/>
          </a:prstGeom>
          <a:noFill/>
        </p:spPr>
        <p:txBody>
          <a:bodyPr wrap="square" lIns="0" tIns="0" rIns="0" bIns="0" rtlCol="0" anchor="ctr" anchorCtr="0">
            <a:spAutoFit/>
          </a:bodyPr>
          <a:lstStyle/>
          <a:p>
            <a:pPr algn="ctr"/>
            <a:r>
              <a:rPr lang="pt-PT" sz="1200" b="1">
                <a:solidFill>
                  <a:schemeClr val="accent1"/>
                </a:solidFill>
                <a:cs typeface="Trebuchet MS"/>
                <a:hlinkClick r:id="rId10"/>
              </a:rPr>
              <a:t>Kit de redes sociais</a:t>
            </a: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pt-PT" sz="1200" b="1">
                <a:solidFill>
                  <a:schemeClr val="accent1"/>
                </a:solidFill>
                <a:cs typeface="Trebuchet MS"/>
                <a:hlinkClick r:id="rId11"/>
              </a:rPr>
              <a:t>Estudos de casos</a:t>
            </a:r>
          </a:p>
        </p:txBody>
      </p:sp>
      <p:sp>
        <p:nvSpPr>
          <p:cNvPr id="75" name="TextBox 3">
            <a:extLst>
              <a:ext uri="{FF2B5EF4-FFF2-40B4-BE49-F238E27FC236}">
                <a16:creationId xmlns:a16="http://schemas.microsoft.com/office/drawing/2014/main" id="{64E9984E-5735-8C4C-BC73-6A6C18D88CCB}"/>
              </a:ext>
            </a:extLst>
          </p:cNvPr>
          <p:cNvSpPr txBox="1"/>
          <p:nvPr/>
        </p:nvSpPr>
        <p:spPr>
          <a:xfrm>
            <a:off x="4245214" y="4103153"/>
            <a:ext cx="1667796" cy="369332"/>
          </a:xfrm>
          <a:prstGeom prst="rect">
            <a:avLst/>
          </a:prstGeom>
          <a:noFill/>
        </p:spPr>
        <p:txBody>
          <a:bodyPr wrap="square" lIns="0" tIns="0" rIns="0" bIns="0" rtlCol="0" anchor="ctr" anchorCtr="0">
            <a:spAutoFit/>
          </a:bodyPr>
          <a:lstStyle/>
          <a:p>
            <a:pPr algn="ctr"/>
            <a:r>
              <a:rPr lang="pt-PT" sz="1200" b="1" dirty="0">
                <a:solidFill>
                  <a:schemeClr val="accent1"/>
                </a:solidFill>
                <a:cs typeface="Trebuchet MS"/>
                <a:hlinkClick r:id="rId12"/>
              </a:rPr>
              <a:t>Legislação e regulamentação</a:t>
            </a:r>
          </a:p>
        </p:txBody>
      </p:sp>
      <p:sp>
        <p:nvSpPr>
          <p:cNvPr id="76" name="Rettangolo con angoli arrotondati 75">
            <a:hlinkClick r:id="rId13"/>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6"/>
            <a:stretch>
              <a:fillRect/>
            </a:stretch>
          </a:blipFill>
          <a:ln w="38100">
            <a:solidFill>
              <a:srgbClr val="ACC700"/>
            </a:solidFill>
          </a:ln>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8"/>
            <a:stretch>
              <a:fillRect/>
            </a:stretch>
          </a:blipFill>
          <a:ln w="38100">
            <a:solidFill>
              <a:srgbClr val="ACC700"/>
            </a:solidFill>
          </a:ln>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6"/>
            <a:stretch>
              <a:fillRect/>
            </a:stretch>
          </a:blipFill>
          <a:ln w="38100">
            <a:solidFill>
              <a:srgbClr val="ACC700"/>
            </a:solidFill>
          </a:ln>
        </p:spPr>
      </p:pic>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18"/>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6084249" y="4166652"/>
            <a:ext cx="1440000" cy="184666"/>
          </a:xfrm>
          <a:prstGeom prst="rect">
            <a:avLst/>
          </a:prstGeom>
          <a:noFill/>
        </p:spPr>
        <p:txBody>
          <a:bodyPr wrap="square" lIns="0" tIns="0" rIns="0" bIns="0" rtlCol="0" anchor="ctr" anchorCtr="0">
            <a:spAutoFit/>
          </a:bodyPr>
          <a:lstStyle/>
          <a:p>
            <a:pPr algn="ctr"/>
            <a:r>
              <a:rPr lang="pt-PT" sz="1200" b="1" dirty="0">
                <a:solidFill>
                  <a:schemeClr val="accent1"/>
                </a:solidFill>
                <a:cs typeface="Trebuchet MS"/>
                <a:hlinkClick r:id="rId21"/>
              </a:rPr>
              <a:t>Infografias</a:t>
            </a:r>
          </a:p>
        </p:txBody>
      </p:sp>
      <p:pic>
        <p:nvPicPr>
          <p:cNvPr id="6" name="Picture 5"/>
          <p:cNvPicPr>
            <a:picLocks/>
          </p:cNvPicPr>
          <p:nvPr/>
        </p:nvPicPr>
        <p:blipFill>
          <a:blip r:embed="rId22"/>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8960BEF9-0F06-4F3A-8F4B-089DD64768F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4"/>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D2155E73-9680-489C-8E45-FC15652796AB}"/>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4"/>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pt-PT" sz="2400"/>
              <a:t>Como participar</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pt-PT" sz="1200" b="1">
                <a:solidFill>
                  <a:schemeClr val="accent1"/>
                </a:solidFill>
                <a:cs typeface="Trebuchet MS"/>
                <a:hlinkClick r:id="rId3"/>
              </a:rPr>
              <a:t>Semana Europeia</a:t>
            </a:r>
          </a:p>
        </p:txBody>
      </p:sp>
      <p:sp>
        <p:nvSpPr>
          <p:cNvPr id="25" name="TextBox 3">
            <a:extLst>
              <a:ext uri="{FF2B5EF4-FFF2-40B4-BE49-F238E27FC236}">
                <a16:creationId xmlns:a16="http://schemas.microsoft.com/office/drawing/2014/main" id="{9E26C0B7-D8D4-1A45-8EF6-5E10DFF345A8}"/>
              </a:ext>
            </a:extLst>
          </p:cNvPr>
          <p:cNvSpPr txBox="1"/>
          <p:nvPr/>
        </p:nvSpPr>
        <p:spPr>
          <a:xfrm>
            <a:off x="2648587" y="2142301"/>
            <a:ext cx="1501096" cy="369332"/>
          </a:xfrm>
          <a:prstGeom prst="rect">
            <a:avLst/>
          </a:prstGeom>
          <a:noFill/>
        </p:spPr>
        <p:txBody>
          <a:bodyPr wrap="square" lIns="0" tIns="0" rIns="0" bIns="0" rtlCol="0" anchor="ctr" anchorCtr="0">
            <a:spAutoFit/>
          </a:bodyPr>
          <a:lstStyle/>
          <a:p>
            <a:pPr algn="ctr"/>
            <a:r>
              <a:rPr lang="pt-PT" sz="1200" b="1" dirty="0">
                <a:solidFill>
                  <a:schemeClr val="accent1"/>
                </a:solidFill>
                <a:cs typeface="Trebuchet MS"/>
                <a:hlinkClick r:id="rId4"/>
              </a:rPr>
              <a:t>Parceria da campanha</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142301"/>
            <a:ext cx="1667796" cy="369332"/>
          </a:xfrm>
          <a:prstGeom prst="rect">
            <a:avLst/>
          </a:prstGeom>
          <a:noFill/>
        </p:spPr>
        <p:txBody>
          <a:bodyPr wrap="square" lIns="0" tIns="0" rIns="0" bIns="0" rtlCol="0" anchor="ctr" anchorCtr="0">
            <a:spAutoFit/>
          </a:bodyPr>
          <a:lstStyle/>
          <a:p>
            <a:pPr algn="ctr"/>
            <a:r>
              <a:rPr lang="pt-PT" sz="1200" b="1" dirty="0">
                <a:solidFill>
                  <a:schemeClr val="accent1"/>
                </a:solidFill>
                <a:cs typeface="Trebuchet MS"/>
                <a:hlinkClick r:id="rId5"/>
              </a:rPr>
              <a:t>Prémios de Boas Práticas</a:t>
            </a:r>
          </a:p>
        </p:txBody>
      </p:sp>
      <p:sp>
        <p:nvSpPr>
          <p:cNvPr id="29" name="TextBox 3">
            <a:extLst>
              <a:ext uri="{FF2B5EF4-FFF2-40B4-BE49-F238E27FC236}">
                <a16:creationId xmlns:a16="http://schemas.microsoft.com/office/drawing/2014/main" id="{C45F702A-F941-2242-B4CC-5E135CA46652}"/>
              </a:ext>
            </a:extLst>
          </p:cNvPr>
          <p:cNvSpPr txBox="1"/>
          <p:nvPr/>
        </p:nvSpPr>
        <p:spPr>
          <a:xfrm>
            <a:off x="6469087" y="2286122"/>
            <a:ext cx="1667796" cy="184666"/>
          </a:xfrm>
          <a:prstGeom prst="rect">
            <a:avLst/>
          </a:prstGeom>
          <a:noFill/>
        </p:spPr>
        <p:txBody>
          <a:bodyPr wrap="square" lIns="0" tIns="0" rIns="0" bIns="0" rtlCol="0" anchor="ctr" anchorCtr="0">
            <a:spAutoFit/>
          </a:bodyPr>
          <a:lstStyle/>
          <a:p>
            <a:pPr algn="ctr"/>
            <a:r>
              <a:rPr lang="pt-PT" sz="1200" b="1" dirty="0">
                <a:solidFill>
                  <a:schemeClr val="accent1"/>
                </a:solidFill>
                <a:cs typeface="Trebuchet MS"/>
                <a:hlinkClick r:id="rId6"/>
              </a:rPr>
              <a:t>Conjunto de ferramentas da campanha</a:t>
            </a:r>
          </a:p>
        </p:txBody>
      </p:sp>
      <p:sp>
        <p:nvSpPr>
          <p:cNvPr id="31" name="TextBox 3">
            <a:extLst>
              <a:ext uri="{FF2B5EF4-FFF2-40B4-BE49-F238E27FC236}">
                <a16:creationId xmlns:a16="http://schemas.microsoft.com/office/drawing/2014/main" id="{F682761C-A262-B542-A175-60A9B90879FF}"/>
              </a:ext>
            </a:extLst>
          </p:cNvPr>
          <p:cNvSpPr txBox="1"/>
          <p:nvPr/>
        </p:nvSpPr>
        <p:spPr>
          <a:xfrm>
            <a:off x="510665" y="3978455"/>
            <a:ext cx="1667796" cy="184666"/>
          </a:xfrm>
          <a:prstGeom prst="rect">
            <a:avLst/>
          </a:prstGeom>
          <a:noFill/>
        </p:spPr>
        <p:txBody>
          <a:bodyPr wrap="square" lIns="0" tIns="0" rIns="0" bIns="0" rtlCol="0" anchor="ctr" anchorCtr="0">
            <a:spAutoFit/>
          </a:bodyPr>
          <a:lstStyle/>
          <a:p>
            <a:pPr algn="ctr"/>
            <a:r>
              <a:rPr lang="pt-PT" sz="1200" b="1" dirty="0">
                <a:solidFill>
                  <a:schemeClr val="accent1"/>
                </a:solidFill>
                <a:cs typeface="Trebuchet MS"/>
                <a:hlinkClick r:id="rId7"/>
              </a:rPr>
              <a:t>Materiais da campanha</a:t>
            </a:r>
          </a:p>
        </p:txBody>
      </p:sp>
      <p:sp>
        <p:nvSpPr>
          <p:cNvPr id="33" name="TextBox 3">
            <a:extLst>
              <a:ext uri="{FF2B5EF4-FFF2-40B4-BE49-F238E27FC236}">
                <a16:creationId xmlns:a16="http://schemas.microsoft.com/office/drawing/2014/main" id="{A218E24A-669C-8443-A2D1-EE4317507E6F}"/>
              </a:ext>
            </a:extLst>
          </p:cNvPr>
          <p:cNvSpPr txBox="1"/>
          <p:nvPr/>
        </p:nvSpPr>
        <p:spPr>
          <a:xfrm>
            <a:off x="4625171" y="3918871"/>
            <a:ext cx="1458392" cy="184666"/>
          </a:xfrm>
          <a:prstGeom prst="rect">
            <a:avLst/>
          </a:prstGeom>
          <a:noFill/>
        </p:spPr>
        <p:txBody>
          <a:bodyPr wrap="square" lIns="0" tIns="0" rIns="0" bIns="0" rtlCol="0" anchor="ctr" anchorCtr="0">
            <a:spAutoFit/>
          </a:bodyPr>
          <a:lstStyle/>
          <a:p>
            <a:pPr algn="ctr"/>
            <a:r>
              <a:rPr lang="pt-PT" sz="1200" b="1" dirty="0">
                <a:solidFill>
                  <a:schemeClr val="accent1"/>
                </a:solidFill>
                <a:cs typeface="Trebuchet MS"/>
                <a:hlinkClick r:id="rId8"/>
              </a:rPr>
              <a:t>Eventos</a:t>
            </a:r>
          </a:p>
        </p:txBody>
      </p:sp>
      <p:sp>
        <p:nvSpPr>
          <p:cNvPr id="35" name="TextBox 3">
            <a:extLst>
              <a:ext uri="{FF2B5EF4-FFF2-40B4-BE49-F238E27FC236}">
                <a16:creationId xmlns:a16="http://schemas.microsoft.com/office/drawing/2014/main" id="{D1F14980-EF38-9F43-BC06-25F35914E1E1}"/>
              </a:ext>
            </a:extLst>
          </p:cNvPr>
          <p:cNvSpPr txBox="1"/>
          <p:nvPr/>
        </p:nvSpPr>
        <p:spPr>
          <a:xfrm>
            <a:off x="6472767" y="3885235"/>
            <a:ext cx="1667796" cy="369332"/>
          </a:xfrm>
          <a:prstGeom prst="rect">
            <a:avLst/>
          </a:prstGeom>
          <a:noFill/>
        </p:spPr>
        <p:txBody>
          <a:bodyPr wrap="square" lIns="0" tIns="0" rIns="0" bIns="0" rtlCol="0" anchor="ctr" anchorCtr="0">
            <a:spAutoFit/>
          </a:bodyPr>
          <a:lstStyle/>
          <a:p>
            <a:pPr algn="ctr"/>
            <a:r>
              <a:rPr lang="pt-PT" sz="1200" b="1" dirty="0">
                <a:solidFill>
                  <a:schemeClr val="accent1"/>
                </a:solidFill>
                <a:cs typeface="Trebuchet MS"/>
                <a:hlinkClick r:id="rId9"/>
              </a:rPr>
              <a:t>Certificado de participação</a:t>
            </a:r>
          </a:p>
        </p:txBody>
      </p:sp>
      <p:sp>
        <p:nvSpPr>
          <p:cNvPr id="4" name="TextBox 3"/>
          <p:cNvSpPr txBox="1"/>
          <p:nvPr/>
        </p:nvSpPr>
        <p:spPr>
          <a:xfrm>
            <a:off x="2677063" y="3839069"/>
            <a:ext cx="1449506" cy="461665"/>
          </a:xfrm>
          <a:prstGeom prst="rect">
            <a:avLst/>
          </a:prstGeom>
          <a:noFill/>
        </p:spPr>
        <p:txBody>
          <a:bodyPr wrap="square" rtlCol="0">
            <a:spAutoFit/>
          </a:bodyPr>
          <a:lstStyle/>
          <a:p>
            <a:pPr algn="ctr"/>
            <a:r>
              <a:rPr lang="pt-PT" sz="1200" b="1" u="sng" dirty="0">
                <a:solidFill>
                  <a:schemeClr val="accent1"/>
                </a:solidFill>
                <a:hlinkClick r:id="rId10"/>
              </a:rPr>
              <a:t>Kit de redes sociais</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0308" y="2821585"/>
            <a:ext cx="1440000" cy="972000"/>
          </a:xfrm>
          <a:prstGeom prst="rect">
            <a:avLst/>
          </a:prstGeom>
          <a:blipFill>
            <a:blip r:embed="rId14"/>
            <a:stretch>
              <a:fillRect/>
            </a:stretch>
          </a:blipFill>
          <a:ln w="38100">
            <a:solidFill>
              <a:srgbClr val="ACC700"/>
            </a:solidFill>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4"/>
            <a:stretch>
              <a:fillRect/>
            </a:stretch>
          </a:blipFill>
          <a:ln w="38100">
            <a:solidFill>
              <a:srgbClr val="ACC700"/>
            </a:solidFill>
          </a:ln>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86665" y="2821585"/>
            <a:ext cx="1440000" cy="972000"/>
          </a:xfrm>
          <a:prstGeom prst="rect">
            <a:avLst/>
          </a:prstGeom>
          <a:blipFill>
            <a:blip r:embed="rId14"/>
            <a:stretch>
              <a:fillRect/>
            </a:stretch>
          </a:blipFill>
          <a:ln w="38100">
            <a:solidFill>
              <a:srgbClr val="ACC700"/>
            </a:solidFill>
          </a:ln>
        </p:spPr>
      </p:pic>
      <p:pic>
        <p:nvPicPr>
          <p:cNvPr id="9" name="Picture 8"/>
          <p:cNvPicPr>
            <a:picLocks/>
          </p:cNvPicPr>
          <p:nvPr/>
        </p:nvPicPr>
        <p:blipFill>
          <a:blip r:embed="rId17"/>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18"/>
            <a:extLst>
              <a:ext uri="{FF2B5EF4-FFF2-40B4-BE49-F238E27FC236}">
                <a16:creationId xmlns:a16="http://schemas.microsoft.com/office/drawing/2014/main" id="{47D293CC-B66C-4079-A85B-D99D62DC715C}"/>
              </a:ext>
            </a:extLst>
          </p:cNvPr>
          <p:cNvSpPr/>
          <p:nvPr/>
        </p:nvSpPr>
        <p:spPr>
          <a:xfrm>
            <a:off x="564005" y="1095572"/>
            <a:ext cx="1558055" cy="973423"/>
          </a:xfrm>
          <a:prstGeom prst="roundRect">
            <a:avLst>
              <a:gd name="adj" fmla="val 0"/>
            </a:avLst>
          </a:prstGeom>
          <a:blipFill>
            <a:blip r:embed="rId14"/>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AB7E3938-F64D-4283-AB72-06F4ADEE2FC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0"/>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2C66AF8E-8F09-4A15-A3E3-4DFA524DF51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pt-PT" sz="2400">
                <a:solidFill>
                  <a:schemeClr val="accent1"/>
                </a:solidFill>
              </a:rPr>
              <a:t>Junte-se a nós para além dos bits e bytes!</a:t>
            </a:r>
          </a:p>
        </p:txBody>
      </p:sp>
      <p:sp>
        <p:nvSpPr>
          <p:cNvPr id="3" name="Content Placeholder 2"/>
          <p:cNvSpPr>
            <a:spLocks noGrp="1"/>
          </p:cNvSpPr>
          <p:nvPr>
            <p:ph sz="half" idx="1"/>
          </p:nvPr>
        </p:nvSpPr>
        <p:spPr>
          <a:xfrm>
            <a:off x="450000" y="1185523"/>
            <a:ext cx="8282519" cy="2952090"/>
          </a:xfrm>
        </p:spPr>
        <p:txBody>
          <a:bodyPr wrap="square">
            <a:spAutoFit/>
          </a:bodyPr>
          <a:lstStyle/>
          <a:p>
            <a:pPr>
              <a:buSzPct val="120000"/>
              <a:buBlip>
                <a:blip r:embed="rId3"/>
              </a:buBlip>
            </a:pPr>
            <a:r>
              <a:rPr lang="pt-PT" sz="1500" dirty="0">
                <a:solidFill>
                  <a:schemeClr val="accent1"/>
                </a:solidFill>
              </a:rPr>
              <a:t>Obtenha mais informações no sítio Web da campanha:</a:t>
            </a:r>
          </a:p>
          <a:p>
            <a:pPr marL="189000" lvl="1" indent="0">
              <a:buSzPct val="120000"/>
              <a:buNone/>
            </a:pPr>
            <a:r>
              <a:rPr lang="pt-PT" sz="1500" b="1" dirty="0">
                <a:solidFill>
                  <a:schemeClr val="accent1"/>
                </a:solidFill>
                <a:hlinkClick r:id="rId4"/>
              </a:rPr>
              <a:t>www.healthy-workplaces.eu</a:t>
            </a:r>
            <a:endParaRPr lang="pt-PT" sz="1500" b="1" dirty="0">
              <a:solidFill>
                <a:schemeClr val="accent1"/>
              </a:solidFill>
              <a:hlinkClick r:id="rId5"/>
            </a:endParaRPr>
          </a:p>
          <a:p>
            <a:pPr lvl="1">
              <a:buSzPct val="120000"/>
              <a:buBlip>
                <a:blip r:embed="rId3"/>
              </a:buBlip>
            </a:pPr>
            <a:endParaRPr lang="en-US" sz="1500" dirty="0">
              <a:solidFill>
                <a:schemeClr val="accent1"/>
              </a:solidFill>
            </a:endParaRPr>
          </a:p>
          <a:p>
            <a:pPr>
              <a:buSzPct val="120000"/>
              <a:buBlip>
                <a:blip r:embed="rId3"/>
              </a:buBlip>
            </a:pPr>
            <a:r>
              <a:rPr lang="pt-PT" sz="1500" dirty="0">
                <a:solidFill>
                  <a:schemeClr val="accent1"/>
                </a:solidFill>
              </a:rPr>
              <a:t>Subscreva o boletim informativo da campanha:</a:t>
            </a:r>
          </a:p>
          <a:p>
            <a:pPr marL="189000" lvl="1" indent="0">
              <a:buSzPct val="120000"/>
              <a:buNone/>
            </a:pPr>
            <a:r>
              <a:rPr lang="pt-PT" sz="1500" b="1" u="sng" dirty="0">
                <a:solidFill>
                  <a:schemeClr val="accent1"/>
                </a:solidFill>
                <a:hlinkClick r:id="rId6"/>
              </a:rPr>
              <a:t>https://healthy-workplaces.osha.europa.eu/pt/media-centre/newsletter</a:t>
            </a:r>
            <a:endParaRPr lang="pt-PT" sz="1500" b="1" u="sng" dirty="0">
              <a:solidFill>
                <a:schemeClr val="accent1"/>
              </a:solidFill>
            </a:endParaRPr>
          </a:p>
          <a:p>
            <a:pPr marL="189000" lvl="1" indent="0">
              <a:buSzPct val="120000"/>
              <a:buNone/>
            </a:pPr>
            <a:endParaRPr lang="en-US" sz="1500" b="1" dirty="0">
              <a:solidFill>
                <a:schemeClr val="accent1"/>
              </a:solidFill>
            </a:endParaRPr>
          </a:p>
          <a:p>
            <a:pPr>
              <a:buSzPct val="120000"/>
              <a:buBlip>
                <a:blip r:embed="rId3"/>
              </a:buBlip>
            </a:pPr>
            <a:r>
              <a:rPr lang="pt-PT" sz="1500" dirty="0">
                <a:solidFill>
                  <a:schemeClr val="accent1"/>
                </a:solidFill>
              </a:rPr>
              <a:t>Mantenha-se a par das nossas atividades e eventos através das redes sociais:</a:t>
            </a:r>
          </a:p>
          <a:p>
            <a:pPr marL="0" indent="0">
              <a:buSzPct val="120000"/>
              <a:buNone/>
            </a:pPr>
            <a:endParaRPr lang="en-US" sz="1500" dirty="0">
              <a:solidFill>
                <a:schemeClr val="accent1"/>
              </a:solidFill>
            </a:endParaRPr>
          </a:p>
          <a:p>
            <a:pPr marL="0" indent="0">
              <a:buSzPct val="120000"/>
              <a:buNone/>
            </a:pPr>
            <a:endParaRPr lang="en-US" sz="1500" dirty="0">
              <a:solidFill>
                <a:schemeClr val="accent1"/>
              </a:solidFill>
            </a:endParaRPr>
          </a:p>
          <a:p>
            <a:pPr>
              <a:buSzPct val="120000"/>
              <a:buBlip>
                <a:blip r:embed="rId3"/>
              </a:buBlip>
            </a:pPr>
            <a:r>
              <a:rPr lang="pt-PT" sz="1500" dirty="0">
                <a:solidFill>
                  <a:schemeClr val="accent1"/>
                </a:solidFill>
              </a:rPr>
              <a:t>Acompanhe os eventos no seu país através do seu ponto focal nacional:</a:t>
            </a:r>
          </a:p>
          <a:p>
            <a:pPr marL="189000" lvl="1" indent="0">
              <a:buSzPct val="120000"/>
              <a:buNone/>
            </a:pPr>
            <a:r>
              <a:rPr lang="pt-PT" sz="1500" b="1" u="sng" dirty="0">
                <a:solidFill>
                  <a:schemeClr val="accent1"/>
                </a:solidFill>
                <a:hlinkClick r:id="rId7"/>
              </a:rPr>
              <a:t>https://healthy-workplaces.osha.europa.eu/pt/campaign-partners/national-focal-points</a:t>
            </a:r>
            <a:endParaRPr lang="pt-PT" sz="15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pt-PT" sz="1200" b="1">
                  <a:solidFill>
                    <a:schemeClr val="accent1"/>
                  </a:solidFill>
                </a:rPr>
                <a:t>2023</a:t>
              </a:r>
            </a:p>
            <a:p>
              <a:pPr algn="ctr"/>
              <a:r>
                <a:rPr lang="pt-PT" b="1">
                  <a:solidFill>
                    <a:schemeClr val="accent1"/>
                  </a:solidFill>
                </a:rPr>
                <a:t>Outubro</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pt-PT" sz="1400" b="1">
                  <a:solidFill>
                    <a:srgbClr val="ACC700"/>
                  </a:solidFill>
                </a:rPr>
                <a:t>LANÇAMENTO DA CAMPANHA</a:t>
              </a:r>
            </a:p>
          </p:txBody>
        </p:sp>
      </p:grpSp>
      <p:sp>
        <p:nvSpPr>
          <p:cNvPr id="4" name="Rectangle 3"/>
          <p:cNvSpPr/>
          <p:nvPr/>
        </p:nvSpPr>
        <p:spPr>
          <a:xfrm>
            <a:off x="2949434" y="3075919"/>
            <a:ext cx="2183611" cy="307777"/>
          </a:xfrm>
          <a:prstGeom prst="rect">
            <a:avLst/>
          </a:prstGeom>
        </p:spPr>
        <p:txBody>
          <a:bodyPr wrap="none">
            <a:spAutoFit/>
          </a:bodyPr>
          <a:lstStyle/>
          <a:p>
            <a:r>
              <a:rPr lang="pt-PT"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A6AC8A70-DE8C-4695-B5C7-0735A2924D5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307469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11CF17C3-39B0-4781-84B5-F8ABF1C7087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307469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DBD3DAD4-80EA-42F8-97FC-C16174665EC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307469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E6F34488-31D3-45BA-8391-4071B18DB5C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307469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t-PT" sz="2400" dirty="0"/>
              <a:t>Incidência da campanha</a:t>
            </a:r>
          </a:p>
        </p:txBody>
      </p:sp>
      <p:sp>
        <p:nvSpPr>
          <p:cNvPr id="6" name="TextBox 5"/>
          <p:cNvSpPr txBox="1"/>
          <p:nvPr/>
        </p:nvSpPr>
        <p:spPr>
          <a:xfrm>
            <a:off x="442384" y="832168"/>
            <a:ext cx="7705256" cy="1361911"/>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pt-PT" sz="1600" b="1" dirty="0">
                <a:solidFill>
                  <a:srgbClr val="003399"/>
                </a:solidFill>
              </a:rPr>
              <a:t>As tecnologias digitais estão a mudar rapidamente,</a:t>
            </a:r>
            <a:r>
              <a:rPr lang="pt-PT" sz="1600" b="1" dirty="0">
                <a:solidFill>
                  <a:srgbClr val="FF0000"/>
                </a:solidFill>
              </a:rPr>
              <a:t> </a:t>
            </a:r>
            <a:r>
              <a:rPr lang="pt-PT" sz="1600" b="1" dirty="0">
                <a:solidFill>
                  <a:srgbClr val="003399"/>
                </a:solidFill>
              </a:rPr>
              <a:t>com implicações no como, onde e quando trabalhamos</a:t>
            </a: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pt-PT" sz="1600" b="1" dirty="0">
                <a:solidFill>
                  <a:srgbClr val="003399"/>
                </a:solidFill>
              </a:rPr>
              <a:t>Para os trabalhadores e empregadores em todos os setores, a tecnologia digital oferece mais oportunidades, mas apresenta também desafios e riscos relativamente à segurança e saúde</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389199" cy="461665"/>
          </a:xfrm>
        </p:spPr>
        <p:txBody>
          <a:bodyPr wrap="square">
            <a:spAutoFit/>
          </a:bodyPr>
          <a:lstStyle/>
          <a:p>
            <a:r>
              <a:rPr lang="pt-PT" sz="2400" dirty="0"/>
              <a:t>Factos e números – utilização das tecnologias digitais</a:t>
            </a:r>
          </a:p>
        </p:txBody>
      </p:sp>
      <p:sp>
        <p:nvSpPr>
          <p:cNvPr id="5" name="TextBox 4">
            <a:extLst>
              <a:ext uri="{FF2B5EF4-FFF2-40B4-BE49-F238E27FC236}">
                <a16:creationId xmlns:a16="http://schemas.microsoft.com/office/drawing/2014/main" id="{3C508B51-6793-4B7F-899B-364A2A5D82C4}"/>
              </a:ext>
            </a:extLst>
          </p:cNvPr>
          <p:cNvSpPr txBox="1"/>
          <p:nvPr/>
        </p:nvSpPr>
        <p:spPr>
          <a:xfrm>
            <a:off x="434761" y="825555"/>
            <a:ext cx="8018372" cy="2877711"/>
          </a:xfrm>
          <a:prstGeom prst="rect">
            <a:avLst/>
          </a:prstGeom>
          <a:noFill/>
        </p:spPr>
        <p:txBody>
          <a:bodyPr wrap="square" lIns="91440" tIns="45720" rIns="91440" bIns="45720" rtlCol="0" anchor="t">
            <a:spAutoFit/>
          </a:bodyPr>
          <a:lstStyle/>
          <a:p>
            <a:pPr lvl="0" defTabSz="257175">
              <a:spcBef>
                <a:spcPts val="338"/>
              </a:spcBef>
              <a:buClr>
                <a:srgbClr val="003399"/>
              </a:buClr>
            </a:pPr>
            <a:r>
              <a:rPr lang="pt-PT" sz="1600" b="1" dirty="0">
                <a:solidFill>
                  <a:srgbClr val="ACC700"/>
                </a:solidFill>
              </a:rPr>
              <a:t>EU-OSHA, Tomar o pulso à SST, 2022</a:t>
            </a:r>
          </a:p>
          <a:p>
            <a:pPr lvl="1"/>
            <a:r>
              <a:rPr lang="pt-PT" sz="1600" b="1" dirty="0">
                <a:solidFill>
                  <a:schemeClr val="accent1"/>
                </a:solidFill>
              </a:rPr>
              <a:t>Utilização de dispositivos por parte dos trabalhadores da UE no trabalho...</a:t>
            </a:r>
          </a:p>
          <a:p>
            <a:pPr marL="800100" lvl="1" indent="-342900">
              <a:buFont typeface="Arial" panose="020B0604020202020204" pitchFamily="34" charset="0"/>
              <a:buChar char="•"/>
            </a:pPr>
            <a:r>
              <a:rPr lang="pt-PT" sz="1600" b="1" dirty="0">
                <a:solidFill>
                  <a:schemeClr val="accent1"/>
                </a:solidFill>
              </a:rPr>
              <a:t>Computadores portáteis, </a:t>
            </a:r>
            <a:r>
              <a:rPr lang="pt-PT" sz="1600" b="1" dirty="0" err="1">
                <a:solidFill>
                  <a:schemeClr val="accent1"/>
                </a:solidFill>
              </a:rPr>
              <a:t>tablets</a:t>
            </a:r>
            <a:r>
              <a:rPr lang="pt-PT" sz="1600" b="1" dirty="0">
                <a:solidFill>
                  <a:schemeClr val="accent1"/>
                </a:solidFill>
              </a:rPr>
              <a:t>, telemóveis inteligentes (73 %) </a:t>
            </a:r>
          </a:p>
          <a:p>
            <a:pPr marL="800100" lvl="1" indent="-342900">
              <a:buFont typeface="Arial" panose="020B0604020202020204" pitchFamily="34" charset="0"/>
              <a:buChar char="•"/>
            </a:pPr>
            <a:r>
              <a:rPr lang="pt-PT" sz="1600" b="1" dirty="0">
                <a:solidFill>
                  <a:schemeClr val="accent1"/>
                </a:solidFill>
              </a:rPr>
              <a:t>Dispositivos portáteis (11 %)</a:t>
            </a:r>
          </a:p>
          <a:p>
            <a:pPr marL="800100" lvl="1" indent="-342900">
              <a:buFont typeface="Arial" panose="020B0604020202020204" pitchFamily="34" charset="0"/>
              <a:buChar char="•"/>
            </a:pPr>
            <a:r>
              <a:rPr lang="pt-PT" sz="1600" b="1" dirty="0">
                <a:solidFill>
                  <a:schemeClr val="accent1"/>
                </a:solidFill>
              </a:rPr>
              <a:t>Máquinas ou robôs que incorporem IA (5 %)</a:t>
            </a:r>
          </a:p>
          <a:p>
            <a:pPr marL="800100" lvl="1" indent="-342900">
              <a:buFont typeface="Arial" panose="020B0604020202020204" pitchFamily="34" charset="0"/>
              <a:buChar char="•"/>
            </a:pPr>
            <a:r>
              <a:rPr lang="pt-PT" sz="1600" b="1" dirty="0">
                <a:solidFill>
                  <a:schemeClr val="accent1"/>
                </a:solidFill>
              </a:rPr>
              <a:t>Robôs que interagem com o trabalhador (3 %)</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pt-PT" sz="1600" b="1" dirty="0">
                <a:solidFill>
                  <a:srgbClr val="ACC700"/>
                </a:solidFill>
              </a:rPr>
              <a:t>EU-OSHA, ESENER 2019</a:t>
            </a:r>
          </a:p>
          <a:p>
            <a:pPr marL="800100" lvl="1" indent="-342900">
              <a:buFont typeface="Arial" panose="020B0604020202020204" pitchFamily="34" charset="0"/>
              <a:buChar char="•"/>
            </a:pPr>
            <a:r>
              <a:rPr lang="pt-PT" sz="1600" b="1" dirty="0">
                <a:solidFill>
                  <a:schemeClr val="accent1"/>
                </a:solidFill>
              </a:rPr>
              <a:t>Mais de 80 % dos trabalhadores em toda a Europa utilizam computadores pessoais, computadores portáteis, </a:t>
            </a:r>
            <a:r>
              <a:rPr lang="pt-PT" sz="1600" b="1" dirty="0" err="1">
                <a:solidFill>
                  <a:schemeClr val="accent1"/>
                </a:solidFill>
              </a:rPr>
              <a:t>tablets</a:t>
            </a:r>
            <a:r>
              <a:rPr lang="pt-PT" sz="1600" b="1" dirty="0">
                <a:solidFill>
                  <a:schemeClr val="accent1"/>
                </a:solidFill>
              </a:rPr>
              <a:t>, telemóveis inteligentes e outros dispositivos móveis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8474923" cy="461665"/>
          </a:xfrm>
        </p:spPr>
        <p:txBody>
          <a:bodyPr wrap="square">
            <a:spAutoFit/>
          </a:bodyPr>
          <a:lstStyle/>
          <a:p>
            <a:r>
              <a:rPr lang="pt-PT" sz="2400" dirty="0"/>
              <a:t>Factos e números – utilização das tecnologias digitais</a:t>
            </a:r>
          </a:p>
        </p:txBody>
      </p:sp>
      <p:pic>
        <p:nvPicPr>
          <p:cNvPr id="5" name="Content Placeholder 3"/>
          <p:cNvPicPr>
            <a:picLocks noGrp="1" noChangeAspect="1"/>
          </p:cNvPicPr>
          <p:nvPr>
            <p:ph sz="half" idx="1"/>
          </p:nvPr>
        </p:nvPicPr>
        <p:blipFill rotWithShape="1">
          <a:blip r:embed="rId3"/>
          <a:srcRect l="28026" t="29331" r="6209" b="3055"/>
          <a:stretch/>
        </p:blipFill>
        <p:spPr>
          <a:xfrm>
            <a:off x="3482787" y="2007997"/>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5456" y="825441"/>
            <a:ext cx="7653766" cy="1115690"/>
          </a:xfrm>
          <a:prstGeom prst="rect">
            <a:avLst/>
          </a:prstGeom>
          <a:noFill/>
        </p:spPr>
        <p:txBody>
          <a:bodyPr wrap="square" rtlCol="0">
            <a:spAutoFit/>
          </a:bodyPr>
          <a:lstStyle/>
          <a:p>
            <a:pPr lvl="0" defTabSz="257175">
              <a:spcBef>
                <a:spcPts val="338"/>
              </a:spcBef>
              <a:buClr>
                <a:srgbClr val="003399"/>
              </a:buClr>
            </a:pPr>
            <a:r>
              <a:rPr lang="pt-PT" sz="1600" b="1" dirty="0">
                <a:solidFill>
                  <a:srgbClr val="ACC700"/>
                </a:solidFill>
              </a:rPr>
              <a:t>EU-OSHA, Tomar o pulso à SST, 2022</a:t>
            </a:r>
          </a:p>
          <a:p>
            <a:pPr lvl="0" defTabSz="257175">
              <a:spcBef>
                <a:spcPts val="338"/>
              </a:spcBef>
              <a:buClr>
                <a:srgbClr val="003399"/>
              </a:buClr>
            </a:pPr>
            <a:r>
              <a:rPr lang="pt-PT"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“Tanto quanto é do seu conhecimento, a organização onde trabalha utiliza dispositivos digitais como tablet, telefone inteligente, computador, computador portátil, aplicação ou sensor para...?”</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3" y="2114532"/>
            <a:ext cx="2069273" cy="369332"/>
          </a:xfrm>
          <a:prstGeom prst="rect">
            <a:avLst/>
          </a:prstGeom>
          <a:noFill/>
        </p:spPr>
        <p:txBody>
          <a:bodyPr wrap="square" rtlCol="0">
            <a:spAutoFit/>
          </a:bodyPr>
          <a:lstStyle/>
          <a:p>
            <a:r>
              <a:rPr lang="pt-PT" sz="900" dirty="0"/>
              <a:t>Atribuir-lhe automaticamente tarefas, tempo de trabalho ou turnos</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1093" y="2571573"/>
            <a:ext cx="2069272" cy="369332"/>
          </a:xfrm>
          <a:prstGeom prst="rect">
            <a:avLst/>
          </a:prstGeom>
          <a:noFill/>
        </p:spPr>
        <p:txBody>
          <a:bodyPr wrap="square" rtlCol="0">
            <a:spAutoFit/>
          </a:bodyPr>
          <a:lstStyle/>
          <a:p>
            <a:r>
              <a:rPr lang="pt-PT" sz="900" dirty="0"/>
              <a:t>Ter o seu desempenho avaliado por terceiros (por exemplo, clientes)</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2939406"/>
            <a:ext cx="2069272" cy="507831"/>
          </a:xfrm>
          <a:prstGeom prst="rect">
            <a:avLst/>
          </a:prstGeom>
          <a:noFill/>
        </p:spPr>
        <p:txBody>
          <a:bodyPr wrap="square" rtlCol="0">
            <a:spAutoFit/>
          </a:bodyPr>
          <a:lstStyle/>
          <a:p>
            <a:r>
              <a:rPr lang="pt-PT" sz="900" dirty="0"/>
              <a:t>Supervisionar ou monitorizar pessoalmente o seu trabalho e comportamento</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50646"/>
            <a:ext cx="2088232" cy="369332"/>
          </a:xfrm>
          <a:prstGeom prst="rect">
            <a:avLst/>
          </a:prstGeom>
          <a:noFill/>
        </p:spPr>
        <p:txBody>
          <a:bodyPr wrap="square" rtlCol="0">
            <a:spAutoFit/>
          </a:bodyPr>
          <a:lstStyle/>
          <a:p>
            <a:r>
              <a:rPr lang="pt-PT" sz="900" dirty="0"/>
              <a:t>Monitorizar o ruído, os produtos químicos, as poeiras, os gases, etc., no seu ambiente de trabalho</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15121"/>
            <a:ext cx="2057416" cy="507831"/>
          </a:xfrm>
          <a:prstGeom prst="rect">
            <a:avLst/>
          </a:prstGeom>
          <a:noFill/>
        </p:spPr>
        <p:txBody>
          <a:bodyPr wrap="square" rtlCol="0">
            <a:spAutoFit/>
          </a:bodyPr>
          <a:lstStyle/>
          <a:p>
            <a:r>
              <a:rPr lang="pt-PT" sz="900" dirty="0"/>
              <a:t>Monitorizar pessoalmente a sua frequência cardíaca, tensão arterial, postura, etc.</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pt-PT" sz="900" b="1">
                <a:solidFill>
                  <a:srgbClr val="003399"/>
                </a:solidFill>
              </a:rPr>
              <a:t>Sim</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pt-PT" sz="900" b="1">
                <a:solidFill>
                  <a:srgbClr val="F6A400"/>
                </a:solidFill>
              </a:rPr>
              <a:t>Não</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pt-PT" sz="900" b="1">
                <a:solidFill>
                  <a:srgbClr val="B1B3B4"/>
                </a:solidFill>
              </a:rPr>
              <a:t>Não sei</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822342" y="4442933"/>
            <a:ext cx="2968857" cy="276999"/>
          </a:xfrm>
          <a:prstGeom prst="rect">
            <a:avLst/>
          </a:prstGeom>
          <a:noFill/>
        </p:spPr>
        <p:txBody>
          <a:bodyPr wrap="square">
            <a:spAutoFit/>
          </a:bodyPr>
          <a:lstStyle/>
          <a:p>
            <a:r>
              <a:rPr lang="pt-PT" sz="1200" b="0" i="0" dirty="0">
                <a:solidFill>
                  <a:srgbClr val="ACC700"/>
                </a:solidFill>
                <a:effectLst/>
                <a:latin typeface="Corbel" panose="020B0503020204020204" pitchFamily="34" charset="0"/>
              </a:rPr>
              <a:t>Base: todos os inquiridos, UE-27 (n = 25 683)</a:t>
            </a:r>
            <a:r>
              <a:rPr lang="pt-PT" sz="1200" dirty="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70253" cy="461665"/>
          </a:xfrm>
        </p:spPr>
        <p:txBody>
          <a:bodyPr wrap="square">
            <a:spAutoFit/>
          </a:bodyPr>
          <a:lstStyle/>
          <a:p>
            <a:r>
              <a:rPr lang="pt-PT" sz="2400" dirty="0"/>
              <a:t>Factos e números – utilização das tecnologias digitais</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5456" y="825441"/>
            <a:ext cx="7653766" cy="623248"/>
          </a:xfrm>
          <a:prstGeom prst="rect">
            <a:avLst/>
          </a:prstGeom>
          <a:noFill/>
        </p:spPr>
        <p:txBody>
          <a:bodyPr wrap="square" rtlCol="0">
            <a:spAutoFit/>
          </a:bodyPr>
          <a:lstStyle/>
          <a:p>
            <a:pPr lvl="0" defTabSz="257175">
              <a:spcBef>
                <a:spcPts val="338"/>
              </a:spcBef>
              <a:buClr>
                <a:srgbClr val="003399"/>
              </a:buClr>
            </a:pPr>
            <a:r>
              <a:rPr lang="pt-PT" sz="1600" b="1" dirty="0">
                <a:solidFill>
                  <a:srgbClr val="ACC700"/>
                </a:solidFill>
              </a:rPr>
              <a:t>EU-OSHA, Tomar o pulso à SST, 2022</a:t>
            </a:r>
          </a:p>
          <a:p>
            <a:pPr lvl="0" defTabSz="257175">
              <a:spcBef>
                <a:spcPts val="338"/>
              </a:spcBef>
              <a:buClr>
                <a:srgbClr val="003399"/>
              </a:buClr>
            </a:pPr>
            <a:r>
              <a:rPr lang="pt-PT"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“Diria que a utilização de tecnologias digitais no seu local de trabalho...?”</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pt-PT" sz="900" b="1">
                <a:solidFill>
                  <a:srgbClr val="003399"/>
                </a:solidFill>
              </a:rPr>
              <a:t>Sim</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pt-PT" sz="900" b="1">
                <a:solidFill>
                  <a:srgbClr val="F6A400"/>
                </a:solidFill>
              </a:rPr>
              <a:t>Não</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pt-PT" sz="900" b="1">
                <a:solidFill>
                  <a:srgbClr val="B1B3B4"/>
                </a:solidFill>
              </a:rPr>
              <a:t>Não sei</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pt-PT" sz="900" dirty="0"/>
              <a:t>Determina a velocidade ou o ritmo do seu trabalho</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pt-PT" sz="900" dirty="0"/>
              <a:t>Resulta em trabalhar sozinho</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230832"/>
          </a:xfrm>
          <a:prstGeom prst="rect">
            <a:avLst/>
          </a:prstGeom>
          <a:noFill/>
        </p:spPr>
        <p:txBody>
          <a:bodyPr wrap="square" rtlCol="0">
            <a:spAutoFit/>
          </a:bodyPr>
          <a:lstStyle/>
          <a:p>
            <a:r>
              <a:rPr lang="pt-PT" sz="900" dirty="0"/>
              <a:t>Aumenta a vigilância no trabalho</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pt-PT" sz="900"/>
              <a:t>Aumenta a sua carga de trabalho</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pt-PT" sz="900"/>
              <a:t>Reduz a sua autonomia no trabalho</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023923" y="4366015"/>
            <a:ext cx="2923397" cy="276999"/>
          </a:xfrm>
          <a:prstGeom prst="rect">
            <a:avLst/>
          </a:prstGeom>
          <a:noFill/>
        </p:spPr>
        <p:txBody>
          <a:bodyPr wrap="square">
            <a:spAutoFit/>
          </a:bodyPr>
          <a:lstStyle/>
          <a:p>
            <a:r>
              <a:rPr lang="pt-PT" sz="1200" b="0" i="0" dirty="0">
                <a:solidFill>
                  <a:srgbClr val="ACC700"/>
                </a:solidFill>
                <a:effectLst/>
                <a:latin typeface="Corbel" panose="020B0503020204020204" pitchFamily="34" charset="0"/>
              </a:rPr>
              <a:t>Base: todos os inquiridos, UE-27 (n = 25 683)</a:t>
            </a:r>
            <a:r>
              <a:rPr lang="pt-PT"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t-PT" sz="2400"/>
              <a:t>Factos e números – teletrabalho a partir de casa</a:t>
            </a:r>
          </a:p>
        </p:txBody>
      </p:sp>
      <p:sp>
        <p:nvSpPr>
          <p:cNvPr id="5" name="TextBox 4">
            <a:extLst>
              <a:ext uri="{FF2B5EF4-FFF2-40B4-BE49-F238E27FC236}">
                <a16:creationId xmlns:a16="http://schemas.microsoft.com/office/drawing/2014/main" id="{B8654F7D-FE3F-4E66-ADCC-E6D31662FD2C}"/>
              </a:ext>
            </a:extLst>
          </p:cNvPr>
          <p:cNvSpPr txBox="1"/>
          <p:nvPr/>
        </p:nvSpPr>
        <p:spPr>
          <a:xfrm>
            <a:off x="434762" y="821940"/>
            <a:ext cx="8053918" cy="3577903"/>
          </a:xfrm>
          <a:prstGeom prst="rect">
            <a:avLst/>
          </a:prstGeom>
          <a:noFill/>
        </p:spPr>
        <p:txBody>
          <a:bodyPr wrap="square" rtlCol="0">
            <a:spAutoFit/>
          </a:bodyPr>
          <a:lstStyle/>
          <a:p>
            <a:r>
              <a:rPr lang="pt-PT" sz="1600" b="1" dirty="0">
                <a:solidFill>
                  <a:srgbClr val="ACC700"/>
                </a:solidFill>
              </a:rPr>
              <a:t>EU-OSHA, Tomar o pulso à SST, 2022</a:t>
            </a:r>
          </a:p>
          <a:p>
            <a:pPr marL="342900" indent="-342900">
              <a:buFont typeface="Arial" panose="020B0604020202020204" pitchFamily="34" charset="0"/>
              <a:buChar char="•"/>
            </a:pPr>
            <a:r>
              <a:rPr lang="pt-PT" sz="1600" b="1" dirty="0">
                <a:solidFill>
                  <a:schemeClr val="accent1"/>
                </a:solidFill>
              </a:rPr>
              <a:t>17 % dos inquiridos trabalhavam principalmente a partir de casa em 2022 </a:t>
            </a:r>
          </a:p>
          <a:p>
            <a:pPr marL="342900" indent="-342900">
              <a:buFont typeface="Arial" panose="020B0604020202020204" pitchFamily="34" charset="0"/>
              <a:buChar char="•"/>
            </a:pPr>
            <a:r>
              <a:rPr lang="pt-PT" sz="1600" b="1" dirty="0">
                <a:solidFill>
                  <a:schemeClr val="accent1"/>
                </a:solidFill>
              </a:rPr>
              <a:t>90 % utilizavam computadores portáteis, tablets e telemóveis inteligentes </a:t>
            </a:r>
          </a:p>
          <a:p>
            <a:pPr marL="342900" indent="-342900">
              <a:buFont typeface="Arial" panose="020B0604020202020204" pitchFamily="34" charset="0"/>
              <a:buChar char="•"/>
            </a:pPr>
            <a:r>
              <a:rPr lang="pt-PT" sz="1600" b="1" dirty="0">
                <a:solidFill>
                  <a:schemeClr val="accent1"/>
                </a:solidFill>
              </a:rPr>
              <a:t>É importante notar que os trabalhadores, à distância, têm uma probabilidade menor de relatar uma falta de autonomia, ou influência sobre o ritmo ou processos de trabalho (14,4 %), em comparação com o total de trabalhadores.</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pt-PT" sz="1600" b="1" dirty="0">
                <a:solidFill>
                  <a:srgbClr val="ACC700"/>
                </a:solidFill>
              </a:rPr>
              <a:t>EU-OSHA, ESENER 2019</a:t>
            </a:r>
          </a:p>
          <a:p>
            <a:pPr marL="342900" indent="-342900">
              <a:buFont typeface="Arial" panose="020B0604020202020204" pitchFamily="34" charset="0"/>
              <a:buChar char="•"/>
            </a:pPr>
            <a:r>
              <a:rPr lang="pt-PT" sz="1600" b="1" dirty="0">
                <a:solidFill>
                  <a:schemeClr val="accent1"/>
                </a:solidFill>
              </a:rPr>
              <a:t>Em 2019, 12 % dos locais de trabalho da UE permitiram aos trabalhadores trabalhar a partir de casa, utilizando tecnologias digitais</a:t>
            </a:r>
          </a:p>
          <a:p>
            <a:pPr marL="342900" indent="-342900">
              <a:buFont typeface="Arial" panose="020B0604020202020204" pitchFamily="34" charset="0"/>
              <a:buChar char="•"/>
            </a:pPr>
            <a:r>
              <a:rPr lang="pt-PT" sz="1600" b="1" dirty="0">
                <a:solidFill>
                  <a:schemeClr val="accent1"/>
                </a:solidFill>
              </a:rPr>
              <a:t>75 % dos locais de trabalho da UE realizam avaliações dos riscos regulares, mas apenas 31 % dos que permitem o teletrabalho no domicílio abrangem também as residências</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t-PT" sz="2400" dirty="0"/>
              <a:t>Factos e números – Riscos psicossociais</a:t>
            </a:r>
          </a:p>
        </p:txBody>
      </p:sp>
      <p:sp>
        <p:nvSpPr>
          <p:cNvPr id="4" name="TextBox 3"/>
          <p:cNvSpPr txBox="1"/>
          <p:nvPr/>
        </p:nvSpPr>
        <p:spPr>
          <a:xfrm>
            <a:off x="434596" y="824548"/>
            <a:ext cx="8038843" cy="1762021"/>
          </a:xfrm>
          <a:prstGeom prst="rect">
            <a:avLst/>
          </a:prstGeom>
          <a:noFill/>
        </p:spPr>
        <p:txBody>
          <a:bodyPr wrap="square" rtlCol="0">
            <a:spAutoFit/>
          </a:bodyPr>
          <a:lstStyle/>
          <a:p>
            <a:pPr lvl="0" defTabSz="257175">
              <a:spcBef>
                <a:spcPts val="338"/>
              </a:spcBef>
              <a:buClr>
                <a:srgbClr val="003399"/>
              </a:buClr>
            </a:pPr>
            <a:r>
              <a:rPr lang="pt-PT"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pt-PT" sz="1600" b="1" dirty="0">
                <a:solidFill>
                  <a:srgbClr val="003399"/>
                </a:solidFill>
                <a:latin typeface="Arial" panose="020B0604020202020204" pitchFamily="34" charset="0"/>
                <a:ea typeface="SimSun" panose="02010600030101010101" pitchFamily="2" charset="-122"/>
                <a:cs typeface="Arial" panose="020B0604020202020204" pitchFamily="34" charset="0"/>
              </a:rPr>
              <a:t>Riscos psicossociais mais frequentemente associados às tecnologias digitais: </a:t>
            </a:r>
          </a:p>
          <a:p>
            <a:pPr marL="342900" lvl="0" indent="-342900" defTabSz="257175">
              <a:spcBef>
                <a:spcPts val="338"/>
              </a:spcBef>
              <a:buClr>
                <a:srgbClr val="003399"/>
              </a:buClr>
              <a:buFont typeface="Arial" panose="020B0604020202020204" pitchFamily="34" charset="0"/>
              <a:buChar char="•"/>
            </a:pPr>
            <a:r>
              <a:rPr lang="pt-PT" sz="1600" b="1" dirty="0">
                <a:solidFill>
                  <a:srgbClr val="003399"/>
                </a:solidFill>
              </a:rPr>
              <a:t>pressão relativamente a prazos a cumprir</a:t>
            </a:r>
          </a:p>
          <a:p>
            <a:pPr marL="342900" lvl="0" indent="-342900" defTabSz="257175">
              <a:spcBef>
                <a:spcPts val="338"/>
              </a:spcBef>
              <a:buClr>
                <a:srgbClr val="003399"/>
              </a:buClr>
              <a:buFont typeface="Arial" panose="020B0604020202020204" pitchFamily="34" charset="0"/>
              <a:buChar char="•"/>
            </a:pPr>
            <a:r>
              <a:rPr lang="pt-PT" sz="1600" b="1" dirty="0">
                <a:solidFill>
                  <a:srgbClr val="003399"/>
                </a:solidFill>
              </a:rPr>
              <a:t>horário de trabalho longo ou irregular</a:t>
            </a:r>
          </a:p>
          <a:p>
            <a:pPr marL="342900" lvl="0" indent="-342900" defTabSz="257175">
              <a:spcBef>
                <a:spcPts val="338"/>
              </a:spcBef>
              <a:buClr>
                <a:srgbClr val="003399"/>
              </a:buClr>
              <a:buFont typeface="Arial" panose="020B0604020202020204" pitchFamily="34" charset="0"/>
              <a:buChar char="•"/>
            </a:pPr>
            <a:r>
              <a:rPr lang="pt-PT" sz="1600" b="1" dirty="0">
                <a:solidFill>
                  <a:srgbClr val="003399"/>
                </a:solidFill>
              </a:rPr>
              <a:t>fraca comunicação/cooperação</a:t>
            </a:r>
          </a:p>
          <a:p>
            <a:pPr marL="342900" lvl="0" indent="-342900" defTabSz="257175">
              <a:spcBef>
                <a:spcPts val="338"/>
              </a:spcBef>
              <a:buClr>
                <a:srgbClr val="003399"/>
              </a:buClr>
              <a:buFont typeface="Arial" panose="020B0604020202020204" pitchFamily="34" charset="0"/>
              <a:buChar char="•"/>
            </a:pPr>
            <a:r>
              <a:rPr lang="pt-PT" sz="1600" b="1" dirty="0">
                <a:solidFill>
                  <a:srgbClr val="003399"/>
                </a:solidFill>
              </a:rPr>
              <a:t>precariedade laboral</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913950730"/>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34759" y="816570"/>
            <a:ext cx="8145203" cy="50783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t-PT" sz="1600" dirty="0">
                <a:solidFill>
                  <a:srgbClr val="ACC700"/>
                </a:solidFill>
              </a:rPr>
              <a:t>EU-OSHA, ESENER 2019</a:t>
            </a:r>
          </a:p>
          <a:p>
            <a:pPr>
              <a:spcBef>
                <a:spcPts val="0"/>
              </a:spcBef>
            </a:pPr>
            <a:r>
              <a:rPr lang="pt-PT" sz="1100" dirty="0">
                <a:latin typeface="Arial" panose="020B0604020202020204" pitchFamily="34" charset="0"/>
                <a:ea typeface="SimSun" panose="02010600030101010101" pitchFamily="2" charset="-122"/>
                <a:cs typeface="Times New Roman" panose="02020603050405020304" pitchFamily="18" charset="0"/>
              </a:rPr>
              <a:t>Locais de trabalho que comunicam riscos psicossociais através da presença de tecnologia digital, UE-27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583949817"/>
              </p:ext>
            </p:extLst>
          </p:nvPr>
        </p:nvGraphicFramePr>
        <p:xfrm>
          <a:off x="695395" y="1293017"/>
          <a:ext cx="3036548" cy="3159979"/>
        </p:xfrm>
        <a:graphic>
          <a:graphicData uri="http://schemas.openxmlformats.org/drawingml/2006/table">
            <a:tbl>
              <a:tblPr>
                <a:tableStyleId>{5C22544A-7EE6-4342-B048-85BDC9FD1C3A}</a:tableStyleId>
              </a:tblPr>
              <a:tblGrid>
                <a:gridCol w="2465518">
                  <a:extLst>
                    <a:ext uri="{9D8B030D-6E8A-4147-A177-3AD203B41FA5}">
                      <a16:colId xmlns:a16="http://schemas.microsoft.com/office/drawing/2014/main" val="2964977439"/>
                    </a:ext>
                  </a:extLst>
                </a:gridCol>
                <a:gridCol w="571030">
                  <a:extLst>
                    <a:ext uri="{9D8B030D-6E8A-4147-A177-3AD203B41FA5}">
                      <a16:colId xmlns:a16="http://schemas.microsoft.com/office/drawing/2014/main" val="1382755800"/>
                    </a:ext>
                  </a:extLst>
                </a:gridCol>
              </a:tblGrid>
              <a:tr h="338504">
                <a:tc rowSpan="2">
                  <a:txBody>
                    <a:bodyPr/>
                    <a:lstStyle/>
                    <a:p>
                      <a:pPr algn="l" fontAlgn="ctr"/>
                      <a:r>
                        <a:rPr lang="pt-PT" sz="800" b="1" u="none" strike="noStrike" dirty="0">
                          <a:solidFill>
                            <a:schemeClr val="tx1"/>
                          </a:solidFill>
                          <a:effectLst/>
                        </a:rPr>
                        <a:t>Computadores pessoais em locais de trabalho fixos</a:t>
                      </a:r>
                    </a:p>
                  </a:txBody>
                  <a:tcPr marL="9525" marR="9525" marT="9525" marB="0" anchor="ctr"/>
                </a:tc>
                <a:tc>
                  <a:txBody>
                    <a:bodyPr/>
                    <a:lstStyle/>
                    <a:p>
                      <a:pPr algn="ctr" fontAlgn="ctr"/>
                      <a:r>
                        <a:rPr lang="pt-PT" sz="800" u="none" strike="noStrike">
                          <a:effectLst/>
                        </a:rPr>
                        <a:t>Não presente</a:t>
                      </a:r>
                    </a:p>
                  </a:txBody>
                  <a:tcPr marL="9525" marR="9525" marT="9525" marB="0" anchor="ctr"/>
                </a:tc>
                <a:extLst>
                  <a:ext uri="{0D108BD9-81ED-4DB2-BD59-A6C34878D82A}">
                    <a16:rowId xmlns:a16="http://schemas.microsoft.com/office/drawing/2014/main" val="3227382304"/>
                  </a:ext>
                </a:extLst>
              </a:tr>
              <a:tr h="182411">
                <a:tc vMerge="1">
                  <a:txBody>
                    <a:bodyPr/>
                    <a:lstStyle/>
                    <a:p>
                      <a:endParaRPr lang="en-GB"/>
                    </a:p>
                  </a:txBody>
                  <a:tcPr/>
                </a:tc>
                <a:tc>
                  <a:txBody>
                    <a:bodyPr/>
                    <a:lstStyle/>
                    <a:p>
                      <a:pPr algn="ctr" fontAlgn="ctr"/>
                      <a:r>
                        <a:rPr lang="pt-PT" sz="800" u="none" strike="noStrike">
                          <a:effectLst/>
                        </a:rPr>
                        <a:t>Presente</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pt-PT" sz="800" b="1" u="none" strike="noStrike" dirty="0">
                          <a:effectLst/>
                        </a:rPr>
                        <a:t>Computadores portáteis, tablets, telemóveis inteligentes ou outros dispositivos móveis</a:t>
                      </a:r>
                    </a:p>
                  </a:txBody>
                  <a:tcPr marL="9525" marR="9525" marT="9525" marB="0" anchor="ctr"/>
                </a:tc>
                <a:tc>
                  <a:txBody>
                    <a:bodyPr/>
                    <a:lstStyle/>
                    <a:p>
                      <a:pPr algn="ctr" fontAlgn="ctr"/>
                      <a:r>
                        <a:rPr lang="pt-PT" sz="800" u="none" strike="noStrike">
                          <a:effectLst/>
                        </a:rPr>
                        <a:t>Não presente</a:t>
                      </a:r>
                    </a:p>
                  </a:txBody>
                  <a:tcPr marL="9525" marR="9525" marT="9525" marB="0" anchor="ctr"/>
                </a:tc>
                <a:extLst>
                  <a:ext uri="{0D108BD9-81ED-4DB2-BD59-A6C34878D82A}">
                    <a16:rowId xmlns:a16="http://schemas.microsoft.com/office/drawing/2014/main" val="334489450"/>
                  </a:ext>
                </a:extLst>
              </a:tr>
              <a:tr h="174452">
                <a:tc vMerge="1">
                  <a:txBody>
                    <a:bodyPr/>
                    <a:lstStyle/>
                    <a:p>
                      <a:endParaRPr lang="en-GB"/>
                    </a:p>
                  </a:txBody>
                  <a:tcPr/>
                </a:tc>
                <a:tc>
                  <a:txBody>
                    <a:bodyPr/>
                    <a:lstStyle/>
                    <a:p>
                      <a:pPr algn="ctr" fontAlgn="ctr"/>
                      <a:r>
                        <a:rPr lang="pt-PT" sz="800" u="none" strike="noStrike">
                          <a:effectLst/>
                        </a:rPr>
                        <a:t>Presente</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pt-PT" sz="800" b="1" u="none" strike="noStrike" dirty="0">
                          <a:effectLst/>
                        </a:rPr>
                        <a:t>Robôs a interagir com os trabalhadores</a:t>
                      </a:r>
                    </a:p>
                  </a:txBody>
                  <a:tcPr marL="9525" marR="9525" marT="9525" marB="0" anchor="ctr"/>
                </a:tc>
                <a:tc>
                  <a:txBody>
                    <a:bodyPr/>
                    <a:lstStyle/>
                    <a:p>
                      <a:pPr algn="ctr" fontAlgn="ctr"/>
                      <a:r>
                        <a:rPr lang="pt-PT" sz="800" u="none" strike="noStrike">
                          <a:effectLst/>
                        </a:rPr>
                        <a:t>Não presente</a:t>
                      </a:r>
                    </a:p>
                  </a:txBody>
                  <a:tcPr marL="9525" marR="9525" marT="9525" marB="0" anchor="ctr"/>
                </a:tc>
                <a:extLst>
                  <a:ext uri="{0D108BD9-81ED-4DB2-BD59-A6C34878D82A}">
                    <a16:rowId xmlns:a16="http://schemas.microsoft.com/office/drawing/2014/main" val="363743176"/>
                  </a:ext>
                </a:extLst>
              </a:tr>
              <a:tr h="189320">
                <a:tc vMerge="1">
                  <a:txBody>
                    <a:bodyPr/>
                    <a:lstStyle/>
                    <a:p>
                      <a:endParaRPr lang="en-GB"/>
                    </a:p>
                  </a:txBody>
                  <a:tcPr/>
                </a:tc>
                <a:tc>
                  <a:txBody>
                    <a:bodyPr/>
                    <a:lstStyle/>
                    <a:p>
                      <a:pPr algn="ctr" fontAlgn="ctr"/>
                      <a:r>
                        <a:rPr lang="pt-PT" sz="800" u="none" strike="noStrike">
                          <a:effectLst/>
                        </a:rPr>
                        <a:t>Presente</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pt-PT" sz="800" b="1" u="none" strike="noStrike" dirty="0">
                          <a:effectLst/>
                        </a:rPr>
                        <a:t>Máquinas, sistemas ou computadores que determinam o conteúdo ou o ritmo de trabalho</a:t>
                      </a:r>
                    </a:p>
                  </a:txBody>
                  <a:tcPr marL="9525" marR="9525" marT="9525" marB="0" anchor="ctr"/>
                </a:tc>
                <a:tc>
                  <a:txBody>
                    <a:bodyPr/>
                    <a:lstStyle/>
                    <a:p>
                      <a:pPr algn="ctr" fontAlgn="ctr"/>
                      <a:r>
                        <a:rPr lang="pt-PT" sz="800" u="none" strike="noStrike">
                          <a:effectLst/>
                        </a:rPr>
                        <a:t>Não presente</a:t>
                      </a:r>
                    </a:p>
                  </a:txBody>
                  <a:tcPr marL="9525" marR="9525" marT="9525" marB="0" anchor="ctr"/>
                </a:tc>
                <a:extLst>
                  <a:ext uri="{0D108BD9-81ED-4DB2-BD59-A6C34878D82A}">
                    <a16:rowId xmlns:a16="http://schemas.microsoft.com/office/drawing/2014/main" val="1391723234"/>
                  </a:ext>
                </a:extLst>
              </a:tr>
              <a:tr h="189321">
                <a:tc vMerge="1">
                  <a:txBody>
                    <a:bodyPr/>
                    <a:lstStyle/>
                    <a:p>
                      <a:endParaRPr lang="en-GB"/>
                    </a:p>
                  </a:txBody>
                  <a:tcPr/>
                </a:tc>
                <a:tc>
                  <a:txBody>
                    <a:bodyPr/>
                    <a:lstStyle/>
                    <a:p>
                      <a:pPr algn="ctr" fontAlgn="ctr"/>
                      <a:r>
                        <a:rPr lang="pt-PT" sz="800" u="none" strike="noStrike">
                          <a:effectLst/>
                        </a:rPr>
                        <a:t>Presente</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pt-PT" sz="800" b="1" u="none" strike="noStrike" dirty="0">
                          <a:effectLst/>
                        </a:rPr>
                        <a:t>Máquinas, sistemas ou computadores que monitorizam o desempenho dos trabalhadores</a:t>
                      </a:r>
                    </a:p>
                  </a:txBody>
                  <a:tcPr marL="9525" marR="9525" marT="9525" marB="0" anchor="ctr"/>
                </a:tc>
                <a:tc>
                  <a:txBody>
                    <a:bodyPr/>
                    <a:lstStyle/>
                    <a:p>
                      <a:pPr algn="ctr" fontAlgn="ctr"/>
                      <a:r>
                        <a:rPr lang="pt-PT" sz="800" u="none" strike="noStrike">
                          <a:effectLst/>
                        </a:rPr>
                        <a:t>Não presente</a:t>
                      </a:r>
                    </a:p>
                  </a:txBody>
                  <a:tcPr marL="9525" marR="9525" marT="9525" marB="0" anchor="ctr"/>
                </a:tc>
                <a:extLst>
                  <a:ext uri="{0D108BD9-81ED-4DB2-BD59-A6C34878D82A}">
                    <a16:rowId xmlns:a16="http://schemas.microsoft.com/office/drawing/2014/main" val="594843434"/>
                  </a:ext>
                </a:extLst>
              </a:tr>
              <a:tr h="181886">
                <a:tc vMerge="1">
                  <a:txBody>
                    <a:bodyPr/>
                    <a:lstStyle/>
                    <a:p>
                      <a:endParaRPr lang="en-GB"/>
                    </a:p>
                  </a:txBody>
                  <a:tcPr/>
                </a:tc>
                <a:tc>
                  <a:txBody>
                    <a:bodyPr/>
                    <a:lstStyle/>
                    <a:p>
                      <a:pPr algn="ctr" fontAlgn="ctr"/>
                      <a:r>
                        <a:rPr lang="pt-PT" sz="800" u="none" strike="noStrike">
                          <a:effectLst/>
                        </a:rPr>
                        <a:t>Presente</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pt-PT" sz="800" b="1" u="none" strike="noStrike" kern="1200" dirty="0">
                          <a:solidFill>
                            <a:schemeClr val="dk1"/>
                          </a:solidFill>
                          <a:effectLst/>
                          <a:latin typeface="+mn-lt"/>
                          <a:ea typeface="+mn-ea"/>
                          <a:cs typeface="+mn-cs"/>
                        </a:rPr>
                        <a:t>Dispositivos vestíveis</a:t>
                      </a:r>
                    </a:p>
                  </a:txBody>
                  <a:tcPr marL="9525" marR="9525" marT="9525" marB="0" anchor="ctr"/>
                </a:tc>
                <a:tc>
                  <a:txBody>
                    <a:bodyPr/>
                    <a:lstStyle/>
                    <a:p>
                      <a:pPr algn="ctr" fontAlgn="ctr"/>
                      <a:r>
                        <a:rPr lang="pt-PT" sz="800" u="none" strike="noStrike">
                          <a:effectLst/>
                        </a:rPr>
                        <a:t>Não presente</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pt-PT" sz="800" u="none" strike="noStrike" dirty="0">
                          <a:effectLst/>
                        </a:rPr>
                        <a:t>Presente</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191367" y="4652463"/>
            <a:ext cx="1618695" cy="276999"/>
          </a:xfrm>
          <a:prstGeom prst="rect">
            <a:avLst/>
          </a:prstGeom>
          <a:solidFill>
            <a:schemeClr val="bg1"/>
          </a:solidFill>
        </p:spPr>
        <p:txBody>
          <a:bodyPr wrap="square" lIns="0" tIns="0" rIns="0" bIns="0" rtlCol="0">
            <a:spAutoFit/>
          </a:bodyPr>
          <a:lstStyle/>
          <a:p>
            <a:r>
              <a:rPr lang="pt-PT" sz="900" dirty="0"/>
              <a:t>Pressão relativamente </a:t>
            </a:r>
            <a:br>
              <a:rPr lang="pt-PT" sz="900" dirty="0"/>
            </a:br>
            <a:r>
              <a:rPr lang="pt-PT" sz="900" dirty="0"/>
              <a:t>a prazos a cumprir</a:t>
            </a:r>
          </a:p>
        </p:txBody>
      </p:sp>
      <p:sp>
        <p:nvSpPr>
          <p:cNvPr id="7" name="TextBox 6">
            <a:extLst>
              <a:ext uri="{FF2B5EF4-FFF2-40B4-BE49-F238E27FC236}">
                <a16:creationId xmlns:a16="http://schemas.microsoft.com/office/drawing/2014/main" id="{C9C4A418-4168-4158-B67A-B081EDF20166}"/>
              </a:ext>
            </a:extLst>
          </p:cNvPr>
          <p:cNvSpPr txBox="1"/>
          <p:nvPr/>
        </p:nvSpPr>
        <p:spPr>
          <a:xfrm>
            <a:off x="3808607" y="4656263"/>
            <a:ext cx="1338113" cy="276999"/>
          </a:xfrm>
          <a:prstGeom prst="rect">
            <a:avLst/>
          </a:prstGeom>
          <a:solidFill>
            <a:schemeClr val="bg1"/>
          </a:solidFill>
        </p:spPr>
        <p:txBody>
          <a:bodyPr wrap="square" lIns="0" tIns="0" rIns="0" bIns="0" rtlCol="0">
            <a:spAutoFit/>
          </a:bodyPr>
          <a:lstStyle/>
          <a:p>
            <a:r>
              <a:rPr lang="pt-PT" sz="900" dirty="0"/>
              <a:t>Má comunicação </a:t>
            </a:r>
            <a:br>
              <a:rPr lang="pt-PT" sz="900" dirty="0"/>
            </a:br>
            <a:r>
              <a:rPr lang="pt-PT" sz="900" dirty="0"/>
              <a:t>ou colaboração</a:t>
            </a:r>
          </a:p>
        </p:txBody>
      </p:sp>
      <p:sp>
        <p:nvSpPr>
          <p:cNvPr id="8" name="TextBox 7">
            <a:extLst>
              <a:ext uri="{FF2B5EF4-FFF2-40B4-BE49-F238E27FC236}">
                <a16:creationId xmlns:a16="http://schemas.microsoft.com/office/drawing/2014/main" id="{4E40D5DE-DAC9-4A64-8265-91B3C8231474}"/>
              </a:ext>
            </a:extLst>
          </p:cNvPr>
          <p:cNvSpPr txBox="1"/>
          <p:nvPr/>
        </p:nvSpPr>
        <p:spPr>
          <a:xfrm>
            <a:off x="6335927" y="4656263"/>
            <a:ext cx="1605706" cy="276999"/>
          </a:xfrm>
          <a:prstGeom prst="rect">
            <a:avLst/>
          </a:prstGeom>
          <a:solidFill>
            <a:schemeClr val="bg1"/>
          </a:solidFill>
        </p:spPr>
        <p:txBody>
          <a:bodyPr wrap="square" lIns="0" tIns="0" rIns="0" bIns="0" rtlCol="0">
            <a:spAutoFit/>
          </a:bodyPr>
          <a:lstStyle/>
          <a:p>
            <a:r>
              <a:rPr lang="pt-PT" sz="900" dirty="0"/>
              <a:t>Horário de trabalho longo </a:t>
            </a:r>
            <a:br>
              <a:rPr lang="pt-PT" sz="900" dirty="0"/>
            </a:br>
            <a:r>
              <a:rPr lang="pt-PT" sz="900" dirty="0"/>
              <a:t>ou irregular</a:t>
            </a:r>
          </a:p>
        </p:txBody>
      </p:sp>
      <p:sp>
        <p:nvSpPr>
          <p:cNvPr id="9" name="TextBox 8">
            <a:extLst>
              <a:ext uri="{FF2B5EF4-FFF2-40B4-BE49-F238E27FC236}">
                <a16:creationId xmlns:a16="http://schemas.microsoft.com/office/drawing/2014/main" id="{94B0EDBD-4CC5-4E71-832D-43E474CB5CCA}"/>
              </a:ext>
            </a:extLst>
          </p:cNvPr>
          <p:cNvSpPr txBox="1"/>
          <p:nvPr/>
        </p:nvSpPr>
        <p:spPr>
          <a:xfrm>
            <a:off x="5333756" y="4652201"/>
            <a:ext cx="830003" cy="138499"/>
          </a:xfrm>
          <a:prstGeom prst="rect">
            <a:avLst/>
          </a:prstGeom>
          <a:solidFill>
            <a:schemeClr val="bg1"/>
          </a:solidFill>
        </p:spPr>
        <p:txBody>
          <a:bodyPr wrap="square" lIns="0" tIns="0" rIns="0" bIns="0" rtlCol="0">
            <a:spAutoFit/>
          </a:bodyPr>
          <a:lstStyle/>
          <a:p>
            <a:r>
              <a:rPr lang="pt-PT" sz="900" dirty="0"/>
              <a:t>Precariedade do emprego</a:t>
            </a:r>
          </a:p>
        </p:txBody>
      </p:sp>
      <p:pic>
        <p:nvPicPr>
          <p:cNvPr id="10" name="chart">
            <a:extLst>
              <a:ext uri="{FF2B5EF4-FFF2-40B4-BE49-F238E27FC236}">
                <a16:creationId xmlns:a16="http://schemas.microsoft.com/office/drawing/2014/main" id="{B8137178-B298-479A-BD92-27A05EF0EFE6}"/>
              </a:ext>
            </a:extLst>
          </p:cNvPr>
          <p:cNvPicPr>
            <a:picLocks noChangeAspect="1"/>
          </p:cNvPicPr>
          <p:nvPr/>
        </p:nvPicPr>
        <p:blipFill>
          <a:blip r:embed="rId4"/>
          <a:stretch>
            <a:fillRect/>
          </a:stretch>
        </p:blipFill>
        <p:spPr>
          <a:xfrm>
            <a:off x="3593163" y="4626924"/>
            <a:ext cx="215444" cy="215444"/>
          </a:xfrm>
          <a:prstGeom prst="rect">
            <a:avLst/>
          </a:prstGeom>
        </p:spPr>
      </p:pic>
      <p:sp>
        <p:nvSpPr>
          <p:cNvPr id="11" name="Τίτλος 1">
            <a:extLst>
              <a:ext uri="{FF2B5EF4-FFF2-40B4-BE49-F238E27FC236}">
                <a16:creationId xmlns:a16="http://schemas.microsoft.com/office/drawing/2014/main" id="{C21767DD-F29C-4824-9CDE-8E324B771D15}"/>
              </a:ext>
            </a:extLst>
          </p:cNvPr>
          <p:cNvSpPr>
            <a:spLocks noGrp="1"/>
          </p:cNvSpPr>
          <p:nvPr>
            <p:ph type="title"/>
          </p:nvPr>
        </p:nvSpPr>
        <p:spPr>
          <a:xfrm>
            <a:off x="450001" y="87768"/>
            <a:ext cx="7559873" cy="461665"/>
          </a:xfrm>
        </p:spPr>
        <p:txBody>
          <a:bodyPr>
            <a:spAutoFit/>
          </a:bodyPr>
          <a:lstStyle/>
          <a:p>
            <a:r>
              <a:rPr lang="pt-PT" sz="2400" dirty="0"/>
              <a:t>Factos e números – Riscos psicossociais</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19DEDF6EB9C8443AA1E9BF77FC79F68" ma:contentTypeVersion="15" ma:contentTypeDescription="Crear nuevo documento." ma:contentTypeScope="" ma:versionID="49cbd4c6ed63a56cfd3e1fa7166da723">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f9ab420e34d5b99220ac9777663e50a9"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2.xml><?xml version="1.0" encoding="utf-8"?>
<ds:datastoreItem xmlns:ds="http://schemas.openxmlformats.org/officeDocument/2006/customXml" ds:itemID="{0D9C92BF-4DCA-40D6-9BE5-5C69F825546D}">
  <ds:schemaRefs>
    <ds:schemaRef ds:uri="http://schemas.microsoft.com/office/infopath/2007/PartnerControls"/>
    <ds:schemaRef ds:uri="6976e29a-8670-4f9c-afee-c255a09d55c2"/>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80b70bcf-9351-4e71-b19f-1201847c9328"/>
    <ds:schemaRef ds:uri="http://www.w3.org/XML/1998/namespace"/>
    <ds:schemaRef ds:uri="http://purl.org/dc/dcmitype/"/>
  </ds:schemaRefs>
</ds:datastoreItem>
</file>

<file path=customXml/itemProps3.xml><?xml version="1.0" encoding="utf-8"?>
<ds:datastoreItem xmlns:ds="http://schemas.openxmlformats.org/officeDocument/2006/customXml" ds:itemID="{C6E32053-8C59-413B-A479-157817A0C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5362</TotalTime>
  <Words>4022</Words>
  <Application>Microsoft Office PowerPoint</Application>
  <PresentationFormat>On-screen Show (16:9)</PresentationFormat>
  <Paragraphs>378</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Campanha Locais de Trabalho Seguros e Saudáveis 2023–2025 Trabalhar com segurança e saúde na era digital </vt:lpstr>
      <vt:lpstr>PowerPoint Presentation</vt:lpstr>
      <vt:lpstr>Incidência da campanha</vt:lpstr>
      <vt:lpstr>Factos e números – utilização das tecnologias digitais</vt:lpstr>
      <vt:lpstr>Factos e números – utilização das tecnologias digitais</vt:lpstr>
      <vt:lpstr>Factos e números – utilização das tecnologias digitais</vt:lpstr>
      <vt:lpstr>Factos e números – teletrabalho a partir de casa</vt:lpstr>
      <vt:lpstr>Factos e números – Riscos psicossociais</vt:lpstr>
      <vt:lpstr>Factos e números – Riscos psicossociais</vt:lpstr>
      <vt:lpstr>PowerPoint Presentation</vt:lpstr>
      <vt:lpstr>Áreas prioritárias</vt:lpstr>
      <vt:lpstr>Domínio prioritário: trabalho em plataformas digitais</vt:lpstr>
      <vt:lpstr>Domínio prioritário: trabalho em plataformas digitais</vt:lpstr>
      <vt:lpstr>Áreas prioritárias: automatização de tarefas</vt:lpstr>
      <vt:lpstr>Domínios prioritários: automatização de tarefas</vt:lpstr>
      <vt:lpstr>Domínio prioritário: trabalho à distância e híbrido</vt:lpstr>
      <vt:lpstr>Domínios prioritários: trabalho à distância e híbrido</vt:lpstr>
      <vt:lpstr>Domínios prioritários — Gestão de trabalhadores baseada em IA</vt:lpstr>
      <vt:lpstr>Domínios prioritários — Gestão de trabalhadores baseada em IA</vt:lpstr>
      <vt:lpstr>Domínios prioritários: sistemas digitais inteligentes</vt:lpstr>
      <vt:lpstr>Domínios prioritários: sistemas digitais inteligentes</vt:lpstr>
      <vt:lpstr>Prevenção dos riscos</vt:lpstr>
      <vt:lpstr>EU-OSHA e parceiros da campanha</vt:lpstr>
      <vt:lpstr>Recursos da campanha</vt:lpstr>
      <vt:lpstr>Como participar</vt:lpstr>
      <vt:lpstr>Junte-se a nós para além dos bits e bytes!</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146</cp:revision>
  <cp:lastPrinted>2019-10-04T15:07:06Z</cp:lastPrinted>
  <dcterms:created xsi:type="dcterms:W3CDTF">2015-10-14T15:05:30Z</dcterms:created>
  <dcterms:modified xsi:type="dcterms:W3CDTF">2023-07-21T11:27:34Z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MediaServiceImageTags">
    <vt:lpwstr/>
  </property>
</Properties>
</file>