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8"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9E9CFF19-6027-4998-917A-3A34EB4CB17F}" name="Pääkkönen Taina" initials="PT" userId="S::Taina.Paakkonen@ttl.fi::395af319-36cb-484e-8d1c-76e49f38f46b" providerId="AD"/>
  <p188:author id="{6C424B57-6AF4-B659-7A47-636A31A9A9AA}" name="Arjaranta Kirsi" initials="AK" userId="S::kirsi.arjaranta@ttl.fi::84c5e31a-3a68-424b-8492-5e8568ee9dfb" providerId="AD"/>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B1B3B4"/>
    <a:srgbClr val="F6A400"/>
    <a:srgbClr val="003399"/>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B8F33-B578-8FDC-F828-6DE64BFCF8D4}" v="41" dt="2023-03-22T10:44:56.250"/>
    <p1510:client id="{3B53A13B-51BD-4476-80D9-94C0E5118CA5}" v="150" dt="2023-03-22T10:55:28.34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836" y="720"/>
      </p:cViewPr>
      <p:guideLst>
        <p:guide orient="horz" pos="2748"/>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jaranta Kirsi" userId="S::kirsi.arjaranta@ttl.fi::84c5e31a-3a68-424b-8492-5e8568ee9dfb" providerId="AD" clId="Web-{017B8F33-B578-8FDC-F828-6DE64BFCF8D4}"/>
    <pc:docChg chg="modSld">
      <pc:chgData name="Arjaranta Kirsi" userId="S::kirsi.arjaranta@ttl.fi::84c5e31a-3a68-424b-8492-5e8568ee9dfb" providerId="AD" clId="Web-{017B8F33-B578-8FDC-F828-6DE64BFCF8D4}" dt="2023-03-22T10:44:55.719" v="26" actId="20577"/>
      <pc:docMkLst>
        <pc:docMk/>
      </pc:docMkLst>
      <pc:sldChg chg="modSp">
        <pc:chgData name="Arjaranta Kirsi" userId="S::kirsi.arjaranta@ttl.fi::84c5e31a-3a68-424b-8492-5e8568ee9dfb" providerId="AD" clId="Web-{017B8F33-B578-8FDC-F828-6DE64BFCF8D4}" dt="2023-03-22T10:40:09.762" v="7" actId="1076"/>
        <pc:sldMkLst>
          <pc:docMk/>
          <pc:sldMk cId="4081686080" sldId="302"/>
        </pc:sldMkLst>
        <pc:picChg chg="mod">
          <ac:chgData name="Arjaranta Kirsi" userId="S::kirsi.arjaranta@ttl.fi::84c5e31a-3a68-424b-8492-5e8568ee9dfb" providerId="AD" clId="Web-{017B8F33-B578-8FDC-F828-6DE64BFCF8D4}" dt="2023-03-22T10:40:09.762" v="7" actId="1076"/>
          <ac:picMkLst>
            <pc:docMk/>
            <pc:sldMk cId="4081686080" sldId="302"/>
            <ac:picMk id="8" creationId="{00000000-0000-0000-0000-000000000000}"/>
          </ac:picMkLst>
        </pc:picChg>
      </pc:sldChg>
      <pc:sldChg chg="modSp delCm">
        <pc:chgData name="Arjaranta Kirsi" userId="S::kirsi.arjaranta@ttl.fi::84c5e31a-3a68-424b-8492-5e8568ee9dfb" providerId="AD" clId="Web-{017B8F33-B578-8FDC-F828-6DE64BFCF8D4}" dt="2023-03-22T10:44:55.719" v="26" actId="20577"/>
        <pc:sldMkLst>
          <pc:docMk/>
          <pc:sldMk cId="593446241" sldId="314"/>
        </pc:sldMkLst>
        <pc:spChg chg="mod">
          <ac:chgData name="Arjaranta Kirsi" userId="S::kirsi.arjaranta@ttl.fi::84c5e31a-3a68-424b-8492-5e8568ee9dfb" providerId="AD" clId="Web-{017B8F33-B578-8FDC-F828-6DE64BFCF8D4}" dt="2023-03-22T10:44:55.719" v="26" actId="20577"/>
          <ac:spMkLst>
            <pc:docMk/>
            <pc:sldMk cId="593446241" sldId="314"/>
            <ac:spMk id="4" creationId="{00000000-0000-0000-0000-000000000000}"/>
          </ac:spMkLst>
        </pc:spChg>
      </pc:sldChg>
      <pc:sldChg chg="modSp modCm">
        <pc:chgData name="Arjaranta Kirsi" userId="S::kirsi.arjaranta@ttl.fi::84c5e31a-3a68-424b-8492-5e8568ee9dfb" providerId="AD" clId="Web-{017B8F33-B578-8FDC-F828-6DE64BFCF8D4}" dt="2023-03-22T10:43:41.327" v="18" actId="20577"/>
        <pc:sldMkLst>
          <pc:docMk/>
          <pc:sldMk cId="3919486833" sldId="316"/>
        </pc:sldMkLst>
        <pc:spChg chg="mod">
          <ac:chgData name="Arjaranta Kirsi" userId="S::kirsi.arjaranta@ttl.fi::84c5e31a-3a68-424b-8492-5e8568ee9dfb" providerId="AD" clId="Web-{017B8F33-B578-8FDC-F828-6DE64BFCF8D4}" dt="2023-03-22T10:43:41.327" v="18" actId="20577"/>
          <ac:spMkLst>
            <pc:docMk/>
            <pc:sldMk cId="3919486833" sldId="316"/>
            <ac:spMk id="4" creationId="{00000000-0000-0000-0000-000000000000}"/>
          </ac:spMkLst>
        </pc:spChg>
      </pc:sldChg>
      <pc:sldChg chg="modSp">
        <pc:chgData name="Arjaranta Kirsi" userId="S::kirsi.arjaranta@ttl.fi::84c5e31a-3a68-424b-8492-5e8568ee9dfb" providerId="AD" clId="Web-{017B8F33-B578-8FDC-F828-6DE64BFCF8D4}" dt="2023-03-22T10:34:59.742" v="6" actId="1076"/>
        <pc:sldMkLst>
          <pc:docMk/>
          <pc:sldMk cId="3369520938" sldId="327"/>
        </pc:sldMkLst>
        <pc:picChg chg="mod">
          <ac:chgData name="Arjaranta Kirsi" userId="S::kirsi.arjaranta@ttl.fi::84c5e31a-3a68-424b-8492-5e8568ee9dfb" providerId="AD" clId="Web-{017B8F33-B578-8FDC-F828-6DE64BFCF8D4}" dt="2023-03-22T10:34:59.742" v="6" actId="1076"/>
          <ac:picMkLst>
            <pc:docMk/>
            <pc:sldMk cId="3369520938" sldId="327"/>
            <ac:picMk id="9" creationId="{7D15445A-9235-4930-A9B1-8C41C9203DD9}"/>
          </ac:picMkLst>
        </pc:picChg>
      </pc:sldChg>
    </pc:docChg>
  </pc:docChgLst>
  <pc:docChgLst>
    <pc:chgData name="Pääkkönen Taina" userId="395af319-36cb-484e-8d1c-76e49f38f46b" providerId="ADAL" clId="{3B53A13B-51BD-4476-80D9-94C0E5118CA5}"/>
    <pc:docChg chg="undo custSel modSld">
      <pc:chgData name="Pääkkönen Taina" userId="395af319-36cb-484e-8d1c-76e49f38f46b" providerId="ADAL" clId="{3B53A13B-51BD-4476-80D9-94C0E5118CA5}" dt="2023-03-22T10:55:28.341" v="998"/>
      <pc:docMkLst>
        <pc:docMk/>
      </pc:docMkLst>
      <pc:sldChg chg="modSp mod addCm delCm modCm">
        <pc:chgData name="Pääkkönen Taina" userId="395af319-36cb-484e-8d1c-76e49f38f46b" providerId="ADAL" clId="{3B53A13B-51BD-4476-80D9-94C0E5118CA5}" dt="2023-03-22T08:38:30.780" v="596"/>
        <pc:sldMkLst>
          <pc:docMk/>
          <pc:sldMk cId="233717739" sldId="258"/>
        </pc:sldMkLst>
        <pc:spChg chg="mod">
          <ac:chgData name="Pääkkönen Taina" userId="395af319-36cb-484e-8d1c-76e49f38f46b" providerId="ADAL" clId="{3B53A13B-51BD-4476-80D9-94C0E5118CA5}" dt="2023-03-22T08:34:57.792" v="592" actId="400"/>
          <ac:spMkLst>
            <pc:docMk/>
            <pc:sldMk cId="233717739" sldId="258"/>
            <ac:spMk id="9" creationId="{D6367E99-029F-9341-890E-FF4C19640AD9}"/>
          </ac:spMkLst>
        </pc:spChg>
      </pc:sldChg>
      <pc:sldChg chg="modSp mod delCm modCm">
        <pc:chgData name="Pääkkönen Taina" userId="395af319-36cb-484e-8d1c-76e49f38f46b" providerId="ADAL" clId="{3B53A13B-51BD-4476-80D9-94C0E5118CA5}" dt="2023-03-22T07:15:30.805" v="52"/>
        <pc:sldMkLst>
          <pc:docMk/>
          <pc:sldMk cId="1990212147" sldId="265"/>
        </pc:sldMkLst>
        <pc:spChg chg="mod">
          <ac:chgData name="Pääkkönen Taina" userId="395af319-36cb-484e-8d1c-76e49f38f46b" providerId="ADAL" clId="{3B53A13B-51BD-4476-80D9-94C0E5118CA5}" dt="2023-03-22T07:13:54.095" v="34" actId="400"/>
          <ac:spMkLst>
            <pc:docMk/>
            <pc:sldMk cId="1990212147" sldId="265"/>
            <ac:spMk id="2" creationId="{00000000-0000-0000-0000-000000000000}"/>
          </ac:spMkLst>
        </pc:spChg>
        <pc:spChg chg="mod">
          <ac:chgData name="Pääkkönen Taina" userId="395af319-36cb-484e-8d1c-76e49f38f46b" providerId="ADAL" clId="{3B53A13B-51BD-4476-80D9-94C0E5118CA5}" dt="2023-03-22T07:15:27.806" v="51" actId="400"/>
          <ac:spMkLst>
            <pc:docMk/>
            <pc:sldMk cId="1990212147" sldId="265"/>
            <ac:spMk id="4" creationId="{3AE53972-8792-4008-AA27-4F6FE1EEDA75}"/>
          </ac:spMkLst>
        </pc:spChg>
        <pc:spChg chg="mod">
          <ac:chgData name="Pääkkönen Taina" userId="395af319-36cb-484e-8d1c-76e49f38f46b" providerId="ADAL" clId="{3B53A13B-51BD-4476-80D9-94C0E5118CA5}" dt="2023-03-22T07:14:50.966" v="45" actId="20577"/>
          <ac:spMkLst>
            <pc:docMk/>
            <pc:sldMk cId="1990212147" sldId="265"/>
            <ac:spMk id="7" creationId="{9AE66D4F-15A7-4B2D-9042-E20057C58903}"/>
          </ac:spMkLst>
        </pc:spChg>
      </pc:sldChg>
      <pc:sldChg chg="modSp mod delCm modCm">
        <pc:chgData name="Pääkkönen Taina" userId="395af319-36cb-484e-8d1c-76e49f38f46b" providerId="ADAL" clId="{3B53A13B-51BD-4476-80D9-94C0E5118CA5}" dt="2023-03-22T08:46:35.794" v="725" actId="6549"/>
        <pc:sldMkLst>
          <pc:docMk/>
          <pc:sldMk cId="1803396576" sldId="267"/>
        </pc:sldMkLst>
        <pc:spChg chg="mod">
          <ac:chgData name="Pääkkönen Taina" userId="395af319-36cb-484e-8d1c-76e49f38f46b" providerId="ADAL" clId="{3B53A13B-51BD-4476-80D9-94C0E5118CA5}" dt="2023-03-22T08:45:52.973" v="716" actId="400"/>
          <ac:spMkLst>
            <pc:docMk/>
            <pc:sldMk cId="1803396576" sldId="267"/>
            <ac:spMk id="3" creationId="{00000000-0000-0000-0000-000000000000}"/>
          </ac:spMkLst>
        </pc:spChg>
        <pc:spChg chg="mod">
          <ac:chgData name="Pääkkönen Taina" userId="395af319-36cb-484e-8d1c-76e49f38f46b" providerId="ADAL" clId="{3B53A13B-51BD-4476-80D9-94C0E5118CA5}" dt="2023-03-22T08:46:05.616" v="720" actId="20577"/>
          <ac:spMkLst>
            <pc:docMk/>
            <pc:sldMk cId="1803396576" sldId="267"/>
            <ac:spMk id="4" creationId="{00000000-0000-0000-0000-000000000000}"/>
          </ac:spMkLst>
        </pc:spChg>
        <pc:spChg chg="mod">
          <ac:chgData name="Pääkkönen Taina" userId="395af319-36cb-484e-8d1c-76e49f38f46b" providerId="ADAL" clId="{3B53A13B-51BD-4476-80D9-94C0E5118CA5}" dt="2023-03-22T08:46:35.794" v="725" actId="6549"/>
          <ac:spMkLst>
            <pc:docMk/>
            <pc:sldMk cId="1803396576" sldId="267"/>
            <ac:spMk id="14" creationId="{1C202612-45C3-614B-8BCA-84796AFFC35F}"/>
          </ac:spMkLst>
        </pc:spChg>
      </pc:sldChg>
      <pc:sldChg chg="modSp mod delCm modCm">
        <pc:chgData name="Pääkkönen Taina" userId="395af319-36cb-484e-8d1c-76e49f38f46b" providerId="ADAL" clId="{3B53A13B-51BD-4476-80D9-94C0E5118CA5}" dt="2023-03-22T08:33:45.805" v="545"/>
        <pc:sldMkLst>
          <pc:docMk/>
          <pc:sldMk cId="1749694933" sldId="275"/>
        </pc:sldMkLst>
        <pc:spChg chg="mod">
          <ac:chgData name="Pääkkönen Taina" userId="395af319-36cb-484e-8d1c-76e49f38f46b" providerId="ADAL" clId="{3B53A13B-51BD-4476-80D9-94C0E5118CA5}" dt="2023-03-22T08:31:05.727" v="544" actId="400"/>
          <ac:spMkLst>
            <pc:docMk/>
            <pc:sldMk cId="1749694933" sldId="275"/>
            <ac:spMk id="11" creationId="{235927FE-E68F-B143-A6DD-76F098377766}"/>
          </ac:spMkLst>
        </pc:spChg>
      </pc:sldChg>
      <pc:sldChg chg="modSp mod delCm modCm">
        <pc:chgData name="Pääkkönen Taina" userId="395af319-36cb-484e-8d1c-76e49f38f46b" providerId="ADAL" clId="{3B53A13B-51BD-4476-80D9-94C0E5118CA5}" dt="2023-03-22T08:56:09.068" v="816"/>
        <pc:sldMkLst>
          <pc:docMk/>
          <pc:sldMk cId="2929296091" sldId="293"/>
        </pc:sldMkLst>
        <pc:spChg chg="mod">
          <ac:chgData name="Pääkkönen Taina" userId="395af319-36cb-484e-8d1c-76e49f38f46b" providerId="ADAL" clId="{3B53A13B-51BD-4476-80D9-94C0E5118CA5}" dt="2023-03-22T07:07:55.006" v="30" actId="400"/>
          <ac:spMkLst>
            <pc:docMk/>
            <pc:sldMk cId="2929296091" sldId="293"/>
            <ac:spMk id="3" creationId="{00000000-0000-0000-0000-000000000000}"/>
          </ac:spMkLst>
        </pc:spChg>
      </pc:sldChg>
      <pc:sldChg chg="modSp mod delCm modCm">
        <pc:chgData name="Pääkkönen Taina" userId="395af319-36cb-484e-8d1c-76e49f38f46b" providerId="ADAL" clId="{3B53A13B-51BD-4476-80D9-94C0E5118CA5}" dt="2023-03-22T07:28:17.217" v="76"/>
        <pc:sldMkLst>
          <pc:docMk/>
          <pc:sldMk cId="4050621538" sldId="297"/>
        </pc:sldMkLst>
        <pc:spChg chg="mod">
          <ac:chgData name="Pääkkönen Taina" userId="395af319-36cb-484e-8d1c-76e49f38f46b" providerId="ADAL" clId="{3B53A13B-51BD-4476-80D9-94C0E5118CA5}" dt="2023-03-22T07:28:13.197" v="75" actId="400"/>
          <ac:spMkLst>
            <pc:docMk/>
            <pc:sldMk cId="4050621538" sldId="297"/>
            <ac:spMk id="3" creationId="{00000000-0000-0000-0000-000000000000}"/>
          </ac:spMkLst>
        </pc:spChg>
      </pc:sldChg>
      <pc:sldChg chg="modSp mod addCm modCm">
        <pc:chgData name="Pääkkönen Taina" userId="395af319-36cb-484e-8d1c-76e49f38f46b" providerId="ADAL" clId="{3B53A13B-51BD-4476-80D9-94C0E5118CA5}" dt="2023-03-22T08:48:53.698" v="726"/>
        <pc:sldMkLst>
          <pc:docMk/>
          <pc:sldMk cId="4074239709" sldId="299"/>
        </pc:sldMkLst>
        <pc:spChg chg="mod">
          <ac:chgData name="Pääkkönen Taina" userId="395af319-36cb-484e-8d1c-76e49f38f46b" providerId="ADAL" clId="{3B53A13B-51BD-4476-80D9-94C0E5118CA5}" dt="2023-03-22T08:39:17.483" v="608" actId="20577"/>
          <ac:spMkLst>
            <pc:docMk/>
            <pc:sldMk cId="4074239709" sldId="299"/>
            <ac:spMk id="63" creationId="{1B5927A5-70D5-844A-ADD7-76625FDD4CB4}"/>
          </ac:spMkLst>
        </pc:spChg>
        <pc:spChg chg="mod">
          <ac:chgData name="Pääkkönen Taina" userId="395af319-36cb-484e-8d1c-76e49f38f46b" providerId="ADAL" clId="{3B53A13B-51BD-4476-80D9-94C0E5118CA5}" dt="2023-03-22T08:40:37.952" v="635" actId="400"/>
          <ac:spMkLst>
            <pc:docMk/>
            <pc:sldMk cId="4074239709" sldId="299"/>
            <ac:spMk id="72" creationId="{7C00CD0A-98F9-CB49-9F1F-1D053DD78889}"/>
          </ac:spMkLst>
        </pc:spChg>
      </pc:sldChg>
      <pc:sldChg chg="modSp mod addCm delCm modCm">
        <pc:chgData name="Pääkkönen Taina" userId="395af319-36cb-484e-8d1c-76e49f38f46b" providerId="ADAL" clId="{3B53A13B-51BD-4476-80D9-94C0E5118CA5}" dt="2023-03-22T08:45:01.474" v="682"/>
        <pc:sldMkLst>
          <pc:docMk/>
          <pc:sldMk cId="2497509878" sldId="300"/>
        </pc:sldMkLst>
        <pc:spChg chg="mod">
          <ac:chgData name="Pääkkönen Taina" userId="395af319-36cb-484e-8d1c-76e49f38f46b" providerId="ADAL" clId="{3B53A13B-51BD-4476-80D9-94C0E5118CA5}" dt="2023-03-22T08:43:00.878" v="675" actId="400"/>
          <ac:spMkLst>
            <pc:docMk/>
            <pc:sldMk cId="2497509878" sldId="300"/>
            <ac:spMk id="27" creationId="{BC3D7309-1FAD-C248-860C-FFF503EBA0D6}"/>
          </ac:spMkLst>
        </pc:spChg>
      </pc:sldChg>
      <pc:sldChg chg="addSp delSp modSp mod addCm delCm modCm">
        <pc:chgData name="Pääkkönen Taina" userId="395af319-36cb-484e-8d1c-76e49f38f46b" providerId="ADAL" clId="{3B53A13B-51BD-4476-80D9-94C0E5118CA5}" dt="2023-03-22T09:05:00.843" v="826" actId="1076"/>
        <pc:sldMkLst>
          <pc:docMk/>
          <pc:sldMk cId="4081686080" sldId="302"/>
        </pc:sldMkLst>
        <pc:spChg chg="mod">
          <ac:chgData name="Pääkkönen Taina" userId="395af319-36cb-484e-8d1c-76e49f38f46b" providerId="ADAL" clId="{3B53A13B-51BD-4476-80D9-94C0E5118CA5}" dt="2023-03-22T07:29:54.824" v="81" actId="400"/>
          <ac:spMkLst>
            <pc:docMk/>
            <pc:sldMk cId="4081686080" sldId="302"/>
            <ac:spMk id="20" creationId="{7112F58D-1582-0B48-BE64-71C3B9526F27}"/>
          </ac:spMkLst>
        </pc:spChg>
        <pc:spChg chg="mod">
          <ac:chgData name="Pääkkönen Taina" userId="395af319-36cb-484e-8d1c-76e49f38f46b" providerId="ADAL" clId="{3B53A13B-51BD-4476-80D9-94C0E5118CA5}" dt="2023-03-22T07:32:18.773" v="130" actId="207"/>
          <ac:spMkLst>
            <pc:docMk/>
            <pc:sldMk cId="4081686080" sldId="302"/>
            <ac:spMk id="23" creationId="{2F0BCF37-1A7A-3D42-AC64-F62D331489E1}"/>
          </ac:spMkLst>
        </pc:spChg>
        <pc:spChg chg="mod">
          <ac:chgData name="Pääkkönen Taina" userId="395af319-36cb-484e-8d1c-76e49f38f46b" providerId="ADAL" clId="{3B53A13B-51BD-4476-80D9-94C0E5118CA5}" dt="2023-03-22T07:31:00.565" v="112" actId="400"/>
          <ac:spMkLst>
            <pc:docMk/>
            <pc:sldMk cId="4081686080" sldId="302"/>
            <ac:spMk id="29" creationId="{EE127283-3F1D-DF4A-AE3C-4F3D446A08AF}"/>
          </ac:spMkLst>
        </pc:spChg>
        <pc:picChg chg="mod">
          <ac:chgData name="Pääkkönen Taina" userId="395af319-36cb-484e-8d1c-76e49f38f46b" providerId="ADAL" clId="{3B53A13B-51BD-4476-80D9-94C0E5118CA5}" dt="2023-03-22T09:05:00.843" v="826" actId="1076"/>
          <ac:picMkLst>
            <pc:docMk/>
            <pc:sldMk cId="4081686080" sldId="302"/>
            <ac:picMk id="8" creationId="{00000000-0000-0000-0000-000000000000}"/>
          </ac:picMkLst>
        </pc:picChg>
        <pc:picChg chg="add del">
          <ac:chgData name="Pääkkönen Taina" userId="395af319-36cb-484e-8d1c-76e49f38f46b" providerId="ADAL" clId="{3B53A13B-51BD-4476-80D9-94C0E5118CA5}" dt="2023-03-22T07:29:29.143" v="78"/>
          <ac:picMkLst>
            <pc:docMk/>
            <pc:sldMk cId="4081686080" sldId="302"/>
            <ac:picMk id="9" creationId="{4F91F30F-A8C4-1BA3-B89C-77E9FD3B36DF}"/>
          </ac:picMkLst>
        </pc:picChg>
      </pc:sldChg>
      <pc:sldChg chg="modSp mod delCm modCm">
        <pc:chgData name="Pääkkönen Taina" userId="395af319-36cb-484e-8d1c-76e49f38f46b" providerId="ADAL" clId="{3B53A13B-51BD-4476-80D9-94C0E5118CA5}" dt="2023-03-22T10:55:28.341" v="998"/>
        <pc:sldMkLst>
          <pc:docMk/>
          <pc:sldMk cId="2663294577" sldId="308"/>
        </pc:sldMkLst>
        <pc:spChg chg="mod">
          <ac:chgData name="Pääkkönen Taina" userId="395af319-36cb-484e-8d1c-76e49f38f46b" providerId="ADAL" clId="{3B53A13B-51BD-4476-80D9-94C0E5118CA5}" dt="2023-03-22T10:55:23.930" v="997" actId="400"/>
          <ac:spMkLst>
            <pc:docMk/>
            <pc:sldMk cId="2663294577" sldId="308"/>
            <ac:spMk id="4" creationId="{00000000-0000-0000-0000-000000000000}"/>
          </ac:spMkLst>
        </pc:spChg>
      </pc:sldChg>
      <pc:sldChg chg="modSp mod delCm modCm">
        <pc:chgData name="Pääkkönen Taina" userId="395af319-36cb-484e-8d1c-76e49f38f46b" providerId="ADAL" clId="{3B53A13B-51BD-4476-80D9-94C0E5118CA5}" dt="2023-03-22T09:06:29.985" v="836" actId="20577"/>
        <pc:sldMkLst>
          <pc:docMk/>
          <pc:sldMk cId="4184328287" sldId="312"/>
        </pc:sldMkLst>
        <pc:spChg chg="mod">
          <ac:chgData name="Pääkkönen Taina" userId="395af319-36cb-484e-8d1c-76e49f38f46b" providerId="ADAL" clId="{3B53A13B-51BD-4476-80D9-94C0E5118CA5}" dt="2023-03-22T09:06:29.985" v="836" actId="20577"/>
          <ac:spMkLst>
            <pc:docMk/>
            <pc:sldMk cId="4184328287" sldId="312"/>
            <ac:spMk id="2" creationId="{00000000-0000-0000-0000-000000000000}"/>
          </ac:spMkLst>
        </pc:spChg>
        <pc:spChg chg="mod">
          <ac:chgData name="Pääkkönen Taina" userId="395af319-36cb-484e-8d1c-76e49f38f46b" providerId="ADAL" clId="{3B53A13B-51BD-4476-80D9-94C0E5118CA5}" dt="2023-03-22T07:37:12.626" v="169" actId="400"/>
          <ac:spMkLst>
            <pc:docMk/>
            <pc:sldMk cId="4184328287" sldId="312"/>
            <ac:spMk id="4" creationId="{00000000-0000-0000-0000-000000000000}"/>
          </ac:spMkLst>
        </pc:spChg>
      </pc:sldChg>
      <pc:sldChg chg="modSp mod modCm">
        <pc:chgData name="Pääkkönen Taina" userId="395af319-36cb-484e-8d1c-76e49f38f46b" providerId="ADAL" clId="{3B53A13B-51BD-4476-80D9-94C0E5118CA5}" dt="2023-03-22T09:07:21.410" v="840"/>
        <pc:sldMkLst>
          <pc:docMk/>
          <pc:sldMk cId="593446241" sldId="314"/>
        </pc:sldMkLst>
        <pc:spChg chg="mod">
          <ac:chgData name="Pääkkönen Taina" userId="395af319-36cb-484e-8d1c-76e49f38f46b" providerId="ADAL" clId="{3B53A13B-51BD-4476-80D9-94C0E5118CA5}" dt="2023-03-22T09:06:52.924" v="839" actId="400"/>
          <ac:spMkLst>
            <pc:docMk/>
            <pc:sldMk cId="593446241" sldId="314"/>
            <ac:spMk id="2" creationId="{00000000-0000-0000-0000-000000000000}"/>
          </ac:spMkLst>
        </pc:spChg>
      </pc:sldChg>
      <pc:sldChg chg="modSp mod addCm delCm modCm">
        <pc:chgData name="Pääkkönen Taina" userId="395af319-36cb-484e-8d1c-76e49f38f46b" providerId="ADAL" clId="{3B53A13B-51BD-4476-80D9-94C0E5118CA5}" dt="2023-03-22T09:10:10.901" v="852" actId="20577"/>
        <pc:sldMkLst>
          <pc:docMk/>
          <pc:sldMk cId="3919486833" sldId="316"/>
        </pc:sldMkLst>
        <pc:spChg chg="mod">
          <ac:chgData name="Pääkkönen Taina" userId="395af319-36cb-484e-8d1c-76e49f38f46b" providerId="ADAL" clId="{3B53A13B-51BD-4476-80D9-94C0E5118CA5}" dt="2023-03-22T09:10:10.901" v="852" actId="20577"/>
          <ac:spMkLst>
            <pc:docMk/>
            <pc:sldMk cId="3919486833" sldId="316"/>
            <ac:spMk id="2" creationId="{00000000-0000-0000-0000-000000000000}"/>
          </ac:spMkLst>
        </pc:spChg>
        <pc:spChg chg="mod">
          <ac:chgData name="Pääkkönen Taina" userId="395af319-36cb-484e-8d1c-76e49f38f46b" providerId="ADAL" clId="{3B53A13B-51BD-4476-80D9-94C0E5118CA5}" dt="2023-03-22T08:26:56.405" v="503" actId="400"/>
          <ac:spMkLst>
            <pc:docMk/>
            <pc:sldMk cId="3919486833" sldId="316"/>
            <ac:spMk id="4" creationId="{00000000-0000-0000-0000-000000000000}"/>
          </ac:spMkLst>
        </pc:spChg>
      </pc:sldChg>
      <pc:sldChg chg="modSp mod delCm modCm">
        <pc:chgData name="Pääkkönen Taina" userId="395af319-36cb-484e-8d1c-76e49f38f46b" providerId="ADAL" clId="{3B53A13B-51BD-4476-80D9-94C0E5118CA5}" dt="2023-03-22T07:22:59.613" v="56"/>
        <pc:sldMkLst>
          <pc:docMk/>
          <pc:sldMk cId="104596619" sldId="321"/>
        </pc:sldMkLst>
        <pc:spChg chg="mod">
          <ac:chgData name="Pääkkönen Taina" userId="395af319-36cb-484e-8d1c-76e49f38f46b" providerId="ADAL" clId="{3B53A13B-51BD-4476-80D9-94C0E5118CA5}" dt="2023-03-22T07:22:56.336" v="55" actId="400"/>
          <ac:spMkLst>
            <pc:docMk/>
            <pc:sldMk cId="104596619" sldId="321"/>
            <ac:spMk id="2" creationId="{00000000-0000-0000-0000-000000000000}"/>
          </ac:spMkLst>
        </pc:spChg>
      </pc:sldChg>
      <pc:sldChg chg="modSp mod delCm modCm">
        <pc:chgData name="Pääkkönen Taina" userId="395af319-36cb-484e-8d1c-76e49f38f46b" providerId="ADAL" clId="{3B53A13B-51BD-4476-80D9-94C0E5118CA5}" dt="2023-03-22T09:06:25.940" v="834" actId="20577"/>
        <pc:sldMkLst>
          <pc:docMk/>
          <pc:sldMk cId="1744807682" sldId="322"/>
        </pc:sldMkLst>
        <pc:spChg chg="mod">
          <ac:chgData name="Pääkkönen Taina" userId="395af319-36cb-484e-8d1c-76e49f38f46b" providerId="ADAL" clId="{3B53A13B-51BD-4476-80D9-94C0E5118CA5}" dt="2023-03-22T09:06:25.940" v="834" actId="20577"/>
          <ac:spMkLst>
            <pc:docMk/>
            <pc:sldMk cId="1744807682" sldId="322"/>
            <ac:spMk id="2" creationId="{00000000-0000-0000-0000-000000000000}"/>
          </ac:spMkLst>
        </pc:spChg>
        <pc:spChg chg="mod">
          <ac:chgData name="Pääkkönen Taina" userId="395af319-36cb-484e-8d1c-76e49f38f46b" providerId="ADAL" clId="{3B53A13B-51BD-4476-80D9-94C0E5118CA5}" dt="2023-03-22T09:06:09.042" v="832" actId="20577"/>
          <ac:spMkLst>
            <pc:docMk/>
            <pc:sldMk cId="1744807682" sldId="322"/>
            <ac:spMk id="6" creationId="{83AF539D-CAF8-41D3-8FB6-3D01F5F13DEB}"/>
          </ac:spMkLst>
        </pc:spChg>
      </pc:sldChg>
      <pc:sldChg chg="modSp mod">
        <pc:chgData name="Pääkkönen Taina" userId="395af319-36cb-484e-8d1c-76e49f38f46b" providerId="ADAL" clId="{3B53A13B-51BD-4476-80D9-94C0E5118CA5}" dt="2023-03-22T10:38:59.506" v="865" actId="1076"/>
        <pc:sldMkLst>
          <pc:docMk/>
          <pc:sldMk cId="905038880" sldId="323"/>
        </pc:sldMkLst>
        <pc:spChg chg="mod">
          <ac:chgData name="Pääkkönen Taina" userId="395af319-36cb-484e-8d1c-76e49f38f46b" providerId="ADAL" clId="{3B53A13B-51BD-4476-80D9-94C0E5118CA5}" dt="2023-03-22T10:38:59.506" v="865" actId="1076"/>
          <ac:spMkLst>
            <pc:docMk/>
            <pc:sldMk cId="905038880" sldId="323"/>
            <ac:spMk id="5" creationId="{3C508B51-6793-4B7F-899B-364A2A5D82C4}"/>
          </ac:spMkLst>
        </pc:spChg>
      </pc:sldChg>
      <pc:sldChg chg="modSp mod">
        <pc:chgData name="Pääkkönen Taina" userId="395af319-36cb-484e-8d1c-76e49f38f46b" providerId="ADAL" clId="{3B53A13B-51BD-4476-80D9-94C0E5118CA5}" dt="2023-03-22T07:24:40.782" v="73" actId="400"/>
        <pc:sldMkLst>
          <pc:docMk/>
          <pc:sldMk cId="2209634258" sldId="324"/>
        </pc:sldMkLst>
        <pc:spChg chg="mod">
          <ac:chgData name="Pääkkönen Taina" userId="395af319-36cb-484e-8d1c-76e49f38f46b" providerId="ADAL" clId="{3B53A13B-51BD-4476-80D9-94C0E5118CA5}" dt="2023-03-22T07:24:40.782" v="73" actId="400"/>
          <ac:spMkLst>
            <pc:docMk/>
            <pc:sldMk cId="2209634258" sldId="324"/>
            <ac:spMk id="5" creationId="{B8654F7D-FE3F-4E66-ADCC-E6D31662FD2C}"/>
          </ac:spMkLst>
        </pc:spChg>
      </pc:sldChg>
      <pc:sldChg chg="modSp mod delCm modCm">
        <pc:chgData name="Pääkkönen Taina" userId="395af319-36cb-484e-8d1c-76e49f38f46b" providerId="ADAL" clId="{3B53A13B-51BD-4476-80D9-94C0E5118CA5}" dt="2023-03-22T09:06:34.740" v="838" actId="20577"/>
        <pc:sldMkLst>
          <pc:docMk/>
          <pc:sldMk cId="497591209" sldId="326"/>
        </pc:sldMkLst>
        <pc:spChg chg="mod">
          <ac:chgData name="Pääkkönen Taina" userId="395af319-36cb-484e-8d1c-76e49f38f46b" providerId="ADAL" clId="{3B53A13B-51BD-4476-80D9-94C0E5118CA5}" dt="2023-03-22T09:06:34.740" v="838" actId="20577"/>
          <ac:spMkLst>
            <pc:docMk/>
            <pc:sldMk cId="497591209" sldId="326"/>
            <ac:spMk id="2" creationId="{00000000-0000-0000-0000-000000000000}"/>
          </ac:spMkLst>
        </pc:spChg>
        <pc:spChg chg="mod">
          <ac:chgData name="Pääkkönen Taina" userId="395af319-36cb-484e-8d1c-76e49f38f46b" providerId="ADAL" clId="{3B53A13B-51BD-4476-80D9-94C0E5118CA5}" dt="2023-03-22T07:43:24.563" v="207" actId="400"/>
          <ac:spMkLst>
            <pc:docMk/>
            <pc:sldMk cId="497591209" sldId="326"/>
            <ac:spMk id="6" creationId="{83AF539D-CAF8-41D3-8FB6-3D01F5F13DEB}"/>
          </ac:spMkLst>
        </pc:spChg>
      </pc:sldChg>
      <pc:sldChg chg="modSp mod delCm modCm">
        <pc:chgData name="Pääkkönen Taina" userId="395af319-36cb-484e-8d1c-76e49f38f46b" providerId="ADAL" clId="{3B53A13B-51BD-4476-80D9-94C0E5118CA5}" dt="2023-03-22T09:08:09.540" v="846" actId="400"/>
        <pc:sldMkLst>
          <pc:docMk/>
          <pc:sldMk cId="3369520938" sldId="327"/>
        </pc:sldMkLst>
        <pc:spChg chg="mod">
          <ac:chgData name="Pääkkönen Taina" userId="395af319-36cb-484e-8d1c-76e49f38f46b" providerId="ADAL" clId="{3B53A13B-51BD-4476-80D9-94C0E5118CA5}" dt="2023-03-22T09:08:09.540" v="846" actId="400"/>
          <ac:spMkLst>
            <pc:docMk/>
            <pc:sldMk cId="3369520938" sldId="327"/>
            <ac:spMk id="4" creationId="{00000000-0000-0000-0000-000000000000}"/>
          </ac:spMkLst>
        </pc:spChg>
        <pc:spChg chg="mod">
          <ac:chgData name="Pääkkönen Taina" userId="395af319-36cb-484e-8d1c-76e49f38f46b" providerId="ADAL" clId="{3B53A13B-51BD-4476-80D9-94C0E5118CA5}" dt="2023-03-22T07:47:53.188" v="227" actId="20577"/>
          <ac:spMkLst>
            <pc:docMk/>
            <pc:sldMk cId="3369520938" sldId="327"/>
            <ac:spMk id="6" creationId="{83AF539D-CAF8-41D3-8FB6-3D01F5F13DEB}"/>
          </ac:spMkLst>
        </pc:spChg>
      </pc:sldChg>
      <pc:sldChg chg="modSp mod delCm modCm">
        <pc:chgData name="Pääkkönen Taina" userId="395af319-36cb-484e-8d1c-76e49f38f46b" providerId="ADAL" clId="{3B53A13B-51BD-4476-80D9-94C0E5118CA5}" dt="2023-03-22T09:10:15.308" v="854" actId="20577"/>
        <pc:sldMkLst>
          <pc:docMk/>
          <pc:sldMk cId="560711867" sldId="328"/>
        </pc:sldMkLst>
        <pc:spChg chg="mod">
          <ac:chgData name="Pääkkönen Taina" userId="395af319-36cb-484e-8d1c-76e49f38f46b" providerId="ADAL" clId="{3B53A13B-51BD-4476-80D9-94C0E5118CA5}" dt="2023-03-22T09:10:15.308" v="854" actId="20577"/>
          <ac:spMkLst>
            <pc:docMk/>
            <pc:sldMk cId="560711867" sldId="328"/>
            <ac:spMk id="2" creationId="{00000000-0000-0000-0000-000000000000}"/>
          </ac:spMkLst>
        </pc:spChg>
        <pc:spChg chg="mod">
          <ac:chgData name="Pääkkönen Taina" userId="395af319-36cb-484e-8d1c-76e49f38f46b" providerId="ADAL" clId="{3B53A13B-51BD-4476-80D9-94C0E5118CA5}" dt="2023-03-22T08:25:11.514" v="370" actId="1076"/>
          <ac:spMkLst>
            <pc:docMk/>
            <pc:sldMk cId="560711867" sldId="328"/>
            <ac:spMk id="6" creationId="{83AF539D-CAF8-41D3-8FB6-3D01F5F13DEB}"/>
          </ac:spMkLst>
        </pc:spChg>
      </pc:sldChg>
      <pc:sldChg chg="modSp mod">
        <pc:chgData name="Pääkkönen Taina" userId="395af319-36cb-484e-8d1c-76e49f38f46b" providerId="ADAL" clId="{3B53A13B-51BD-4476-80D9-94C0E5118CA5}" dt="2023-03-22T08:55:39.062" v="815" actId="400"/>
        <pc:sldMkLst>
          <pc:docMk/>
          <pc:sldMk cId="298122685" sldId="330"/>
        </pc:sldMkLst>
        <pc:spChg chg="mod">
          <ac:chgData name="Pääkkönen Taina" userId="395af319-36cb-484e-8d1c-76e49f38f46b" providerId="ADAL" clId="{3B53A13B-51BD-4476-80D9-94C0E5118CA5}" dt="2023-03-22T08:55:39.062" v="815" actId="400"/>
          <ac:spMkLst>
            <pc:docMk/>
            <pc:sldMk cId="298122685" sldId="330"/>
            <ac:spMk id="3" creationId="{A4D5F76E-135C-46BB-8390-A1E50B2BC577}"/>
          </ac:spMkLst>
        </pc:spChg>
      </pc:sldChg>
    </pc:docChg>
  </pc:docChgLst>
  <pc:docChgLst>
    <pc:chgData name="Arjaranta Kirsi" userId="S::kirsi.arjaranta@ttl.fi::84c5e31a-3a68-424b-8492-5e8568ee9dfb" providerId="AD" clId="Web-{EA6AD879-60C4-4FE4-8238-27055AEFB8EF}"/>
    <pc:docChg chg="modSld">
      <pc:chgData name="Arjaranta Kirsi" userId="S::kirsi.arjaranta@ttl.fi::84c5e31a-3a68-424b-8492-5e8568ee9dfb" providerId="AD" clId="Web-{EA6AD879-60C4-4FE4-8238-27055AEFB8EF}" dt="2023-03-21T09:37:29.737" v="2" actId="20577"/>
      <pc:docMkLst>
        <pc:docMk/>
      </pc:docMkLst>
      <pc:sldChg chg="modSp modCm">
        <pc:chgData name="Arjaranta Kirsi" userId="S::kirsi.arjaranta@ttl.fi::84c5e31a-3a68-424b-8492-5e8568ee9dfb" providerId="AD" clId="Web-{EA6AD879-60C4-4FE4-8238-27055AEFB8EF}" dt="2023-03-21T09:37:29.737" v="2" actId="20577"/>
        <pc:sldMkLst>
          <pc:docMk/>
          <pc:sldMk cId="2497509878" sldId="300"/>
        </pc:sldMkLst>
        <pc:spChg chg="mod">
          <ac:chgData name="Arjaranta Kirsi" userId="S::kirsi.arjaranta@ttl.fi::84c5e31a-3a68-424b-8492-5e8568ee9dfb" providerId="AD" clId="Web-{EA6AD879-60C4-4FE4-8238-27055AEFB8EF}" dt="2023-03-21T09:37:29.737" v="2" actId="20577"/>
          <ac:spMkLst>
            <pc:docMk/>
            <pc:sldMk cId="2497509878" sldId="300"/>
            <ac:spMk id="29" creationId="{C45F702A-F941-2242-B4CC-5E135CA46652}"/>
          </ac:spMkLst>
        </pc:spChg>
      </pc:sldChg>
    </pc:docChg>
  </pc:docChgLst>
  <pc:docChgLst>
    <pc:chgData name="Arjaranta Kirsi" userId="S::kirsi.arjaranta@ttl.fi::84c5e31a-3a68-424b-8492-5e8568ee9dfb" providerId="AD" clId="Web-{59ACE21D-F029-4194-2DCD-40C71F9299C7}"/>
    <pc:docChg chg="mod modSld">
      <pc:chgData name="Arjaranta Kirsi" userId="S::kirsi.arjaranta@ttl.fi::84c5e31a-3a68-424b-8492-5e8568ee9dfb" providerId="AD" clId="Web-{59ACE21D-F029-4194-2DCD-40C71F9299C7}" dt="2023-03-21T09:25:44.938" v="47"/>
      <pc:docMkLst>
        <pc:docMk/>
      </pc:docMkLst>
      <pc:sldChg chg="addCm">
        <pc:chgData name="Arjaranta Kirsi" userId="S::kirsi.arjaranta@ttl.fi::84c5e31a-3a68-424b-8492-5e8568ee9dfb" providerId="AD" clId="Web-{59ACE21D-F029-4194-2DCD-40C71F9299C7}" dt="2023-03-21T08:46:18.231" v="29"/>
        <pc:sldMkLst>
          <pc:docMk/>
          <pc:sldMk cId="233717739" sldId="258"/>
        </pc:sldMkLst>
      </pc:sldChg>
      <pc:sldChg chg="modSp addCm">
        <pc:chgData name="Arjaranta Kirsi" userId="S::kirsi.arjaranta@ttl.fi::84c5e31a-3a68-424b-8492-5e8568ee9dfb" providerId="AD" clId="Web-{59ACE21D-F029-4194-2DCD-40C71F9299C7}" dt="2023-03-21T09:19:36.118" v="44"/>
        <pc:sldMkLst>
          <pc:docMk/>
          <pc:sldMk cId="1990212147" sldId="265"/>
        </pc:sldMkLst>
        <pc:spChg chg="mod">
          <ac:chgData name="Arjaranta Kirsi" userId="S::kirsi.arjaranta@ttl.fi::84c5e31a-3a68-424b-8492-5e8568ee9dfb" providerId="AD" clId="Web-{59ACE21D-F029-4194-2DCD-40C71F9299C7}" dt="2023-03-21T07:47:51.213" v="1" actId="20577"/>
          <ac:spMkLst>
            <pc:docMk/>
            <pc:sldMk cId="1990212147" sldId="265"/>
            <ac:spMk id="2" creationId="{00000000-0000-0000-0000-000000000000}"/>
          </ac:spMkLst>
        </pc:spChg>
      </pc:sldChg>
      <pc:sldChg chg="addCm">
        <pc:chgData name="Arjaranta Kirsi" userId="S::kirsi.arjaranta@ttl.fi::84c5e31a-3a68-424b-8492-5e8568ee9dfb" providerId="AD" clId="Web-{59ACE21D-F029-4194-2DCD-40C71F9299C7}" dt="2023-03-21T08:50:56.472" v="39"/>
        <pc:sldMkLst>
          <pc:docMk/>
          <pc:sldMk cId="1803396576" sldId="267"/>
        </pc:sldMkLst>
      </pc:sldChg>
      <pc:sldChg chg="addCm modCm">
        <pc:chgData name="Arjaranta Kirsi" userId="S::kirsi.arjaranta@ttl.fi::84c5e31a-3a68-424b-8492-5e8568ee9dfb" providerId="AD" clId="Web-{59ACE21D-F029-4194-2DCD-40C71F9299C7}" dt="2023-03-21T08:45:42.106" v="28"/>
        <pc:sldMkLst>
          <pc:docMk/>
          <pc:sldMk cId="1749694933" sldId="275"/>
        </pc:sldMkLst>
      </pc:sldChg>
      <pc:sldChg chg="addCm">
        <pc:chgData name="Arjaranta Kirsi" userId="S::kirsi.arjaranta@ttl.fi::84c5e31a-3a68-424b-8492-5e8568ee9dfb" providerId="AD" clId="Web-{59ACE21D-F029-4194-2DCD-40C71F9299C7}" dt="2023-03-21T09:18:48.414" v="43"/>
        <pc:sldMkLst>
          <pc:docMk/>
          <pc:sldMk cId="2929296091" sldId="293"/>
        </pc:sldMkLst>
      </pc:sldChg>
      <pc:sldChg chg="addCm">
        <pc:chgData name="Arjaranta Kirsi" userId="S::kirsi.arjaranta@ttl.fi::84c5e31a-3a68-424b-8492-5e8568ee9dfb" providerId="AD" clId="Web-{59ACE21D-F029-4194-2DCD-40C71F9299C7}" dt="2023-03-21T08:55:37.040" v="40"/>
        <pc:sldMkLst>
          <pc:docMk/>
          <pc:sldMk cId="4050621538" sldId="297"/>
        </pc:sldMkLst>
      </pc:sldChg>
      <pc:sldChg chg="modSp addCm modCm">
        <pc:chgData name="Arjaranta Kirsi" userId="S::kirsi.arjaranta@ttl.fi::84c5e31a-3a68-424b-8492-5e8568ee9dfb" providerId="AD" clId="Web-{59ACE21D-F029-4194-2DCD-40C71F9299C7}" dt="2023-03-21T08:48:50.813" v="37" actId="20577"/>
        <pc:sldMkLst>
          <pc:docMk/>
          <pc:sldMk cId="2497509878" sldId="300"/>
        </pc:sldMkLst>
        <pc:spChg chg="mod">
          <ac:chgData name="Arjaranta Kirsi" userId="S::kirsi.arjaranta@ttl.fi::84c5e31a-3a68-424b-8492-5e8568ee9dfb" providerId="AD" clId="Web-{59ACE21D-F029-4194-2DCD-40C71F9299C7}" dt="2023-03-21T08:48:50.813" v="37" actId="20577"/>
          <ac:spMkLst>
            <pc:docMk/>
            <pc:sldMk cId="2497509878" sldId="300"/>
            <ac:spMk id="29" creationId="{C45F702A-F941-2242-B4CC-5E135CA46652}"/>
          </ac:spMkLst>
        </pc:spChg>
      </pc:sldChg>
      <pc:sldChg chg="modSp addCm">
        <pc:chgData name="Arjaranta Kirsi" userId="S::kirsi.arjaranta@ttl.fi::84c5e31a-3a68-424b-8492-5e8568ee9dfb" providerId="AD" clId="Web-{59ACE21D-F029-4194-2DCD-40C71F9299C7}" dt="2023-03-21T07:59:53.593" v="10"/>
        <pc:sldMkLst>
          <pc:docMk/>
          <pc:sldMk cId="4081686080" sldId="302"/>
        </pc:sldMkLst>
        <pc:spChg chg="mod">
          <ac:chgData name="Arjaranta Kirsi" userId="S::kirsi.arjaranta@ttl.fi::84c5e31a-3a68-424b-8492-5e8568ee9dfb" providerId="AD" clId="Web-{59ACE21D-F029-4194-2DCD-40C71F9299C7}" dt="2023-03-21T07:58:28.919" v="9" actId="1076"/>
          <ac:spMkLst>
            <pc:docMk/>
            <pc:sldMk cId="4081686080" sldId="302"/>
            <ac:spMk id="29" creationId="{EE127283-3F1D-DF4A-AE3C-4F3D446A08AF}"/>
          </ac:spMkLst>
        </pc:spChg>
      </pc:sldChg>
      <pc:sldChg chg="addCm modCm">
        <pc:chgData name="Arjaranta Kirsi" userId="S::kirsi.arjaranta@ttl.fi::84c5e31a-3a68-424b-8492-5e8568ee9dfb" providerId="AD" clId="Web-{59ACE21D-F029-4194-2DCD-40C71F9299C7}" dt="2023-03-21T09:25:23.063" v="46"/>
        <pc:sldMkLst>
          <pc:docMk/>
          <pc:sldMk cId="2663294577" sldId="308"/>
        </pc:sldMkLst>
      </pc:sldChg>
      <pc:sldChg chg="addCm">
        <pc:chgData name="Arjaranta Kirsi" userId="S::kirsi.arjaranta@ttl.fi::84c5e31a-3a68-424b-8492-5e8568ee9dfb" providerId="AD" clId="Web-{59ACE21D-F029-4194-2DCD-40C71F9299C7}" dt="2023-03-21T08:16:14.317" v="15"/>
        <pc:sldMkLst>
          <pc:docMk/>
          <pc:sldMk cId="4184328287" sldId="312"/>
        </pc:sldMkLst>
      </pc:sldChg>
      <pc:sldChg chg="addCm">
        <pc:chgData name="Arjaranta Kirsi" userId="S::kirsi.arjaranta@ttl.fi::84c5e31a-3a68-424b-8492-5e8568ee9dfb" providerId="AD" clId="Web-{59ACE21D-F029-4194-2DCD-40C71F9299C7}" dt="2023-03-21T08:21:43.418" v="18"/>
        <pc:sldMkLst>
          <pc:docMk/>
          <pc:sldMk cId="593446241" sldId="314"/>
        </pc:sldMkLst>
      </pc:sldChg>
      <pc:sldChg chg="addCm">
        <pc:chgData name="Arjaranta Kirsi" userId="S::kirsi.arjaranta@ttl.fi::84c5e31a-3a68-424b-8492-5e8568ee9dfb" providerId="AD" clId="Web-{59ACE21D-F029-4194-2DCD-40C71F9299C7}" dt="2023-03-21T08:41:58.648" v="26"/>
        <pc:sldMkLst>
          <pc:docMk/>
          <pc:sldMk cId="3919486833" sldId="316"/>
        </pc:sldMkLst>
      </pc:sldChg>
      <pc:sldChg chg="addCm">
        <pc:chgData name="Arjaranta Kirsi" userId="S::kirsi.arjaranta@ttl.fi::84c5e31a-3a68-424b-8492-5e8568ee9dfb" providerId="AD" clId="Web-{59ACE21D-F029-4194-2DCD-40C71F9299C7}" dt="2023-03-21T07:49:28.431" v="5"/>
        <pc:sldMkLst>
          <pc:docMk/>
          <pc:sldMk cId="104596619" sldId="321"/>
        </pc:sldMkLst>
      </pc:sldChg>
      <pc:sldChg chg="addCm modCm">
        <pc:chgData name="Arjaranta Kirsi" userId="S::kirsi.arjaranta@ttl.fi::84c5e31a-3a68-424b-8492-5e8568ee9dfb" providerId="AD" clId="Web-{59ACE21D-F029-4194-2DCD-40C71F9299C7}" dt="2023-03-21T08:59:10.779" v="41"/>
        <pc:sldMkLst>
          <pc:docMk/>
          <pc:sldMk cId="1744807682" sldId="322"/>
        </pc:sldMkLst>
      </pc:sldChg>
      <pc:sldChg chg="addCm">
        <pc:chgData name="Arjaranta Kirsi" userId="S::kirsi.arjaranta@ttl.fi::84c5e31a-3a68-424b-8492-5e8568ee9dfb" providerId="AD" clId="Web-{59ACE21D-F029-4194-2DCD-40C71F9299C7}" dt="2023-03-21T09:14:24.799" v="42"/>
        <pc:sldMkLst>
          <pc:docMk/>
          <pc:sldMk cId="497591209" sldId="326"/>
        </pc:sldMkLst>
      </pc:sldChg>
      <pc:sldChg chg="addCm modCm">
        <pc:chgData name="Arjaranta Kirsi" userId="S::kirsi.arjaranta@ttl.fi::84c5e31a-3a68-424b-8492-5e8568ee9dfb" providerId="AD" clId="Web-{59ACE21D-F029-4194-2DCD-40C71F9299C7}" dt="2023-03-21T08:35:40.843" v="22"/>
        <pc:sldMkLst>
          <pc:docMk/>
          <pc:sldMk cId="3369520938" sldId="327"/>
        </pc:sldMkLst>
      </pc:sldChg>
      <pc:sldChg chg="addCm modCm">
        <pc:chgData name="Arjaranta Kirsi" userId="S::kirsi.arjaranta@ttl.fi::84c5e31a-3a68-424b-8492-5e8568ee9dfb" providerId="AD" clId="Web-{59ACE21D-F029-4194-2DCD-40C71F9299C7}" dt="2023-03-21T09:25:44.938" v="47"/>
        <pc:sldMkLst>
          <pc:docMk/>
          <pc:sldMk cId="560711867" sldId="32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17/07/2023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17/07/2023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fi/safety-and-health-legislation" TargetMode="External"/><Relationship Id="rId3" Type="http://schemas.openxmlformats.org/officeDocument/2006/relationships/hyperlink" Target="https://osha.europa.eu/fi/legislation/directives/the-osh-framework-directive/1" TargetMode="External"/><Relationship Id="rId7" Type="http://schemas.openxmlformats.org/officeDocument/2006/relationships/hyperlink" Target="https://osha.europa.eu/fi/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fi/legislation/directives/6" TargetMode="External"/><Relationship Id="rId5" Type="http://schemas.openxmlformats.org/officeDocument/2006/relationships/hyperlink" Target="https://osha.europa.eu/fi/legislation/directives/3" TargetMode="External"/><Relationship Id="rId4" Type="http://schemas.openxmlformats.org/officeDocument/2006/relationships/hyperlink" Target="https://osha.europa.eu/fi/legislation/directives/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fi/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fi/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fi/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fi/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fi/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fi/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fi/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400">
                <a:solidFill>
                  <a:schemeClr val="accent1"/>
                </a:solidFill>
              </a:rPr>
              <a:t>EU-OSHA johtaa kampanjaa kumppaniverkoston avulla yli 30 maassa. Kumppaneita ovat muun muassa</a:t>
            </a:r>
          </a:p>
          <a:p>
            <a:pPr marL="742950" lvl="1" indent="-285750">
              <a:buFont typeface="Arial" panose="020B0604020202020204" pitchFamily="34" charset="0"/>
              <a:buChar char="•"/>
            </a:pPr>
            <a:r>
              <a:rPr lang="fi-FI" sz="1400"/>
              <a:t>kansalliset koordinointikeskukset</a:t>
            </a:r>
          </a:p>
          <a:p>
            <a:pPr marL="742950" lvl="1" indent="-285750">
              <a:buFont typeface="Arial" panose="020B0604020202020204" pitchFamily="34" charset="0"/>
              <a:buChar char="•"/>
            </a:pPr>
            <a:r>
              <a:rPr lang="fi-FI" sz="1400"/>
              <a:t>Euroopan työmarkkinaosapuolet</a:t>
            </a:r>
          </a:p>
          <a:p>
            <a:pPr marL="742950" lvl="1" indent="-285750">
              <a:buFont typeface="Arial" panose="020B0604020202020204" pitchFamily="34" charset="0"/>
              <a:buChar char="•"/>
            </a:pPr>
            <a:r>
              <a:rPr lang="fi-FI" sz="1400"/>
              <a:t>kampanjan viralliset yhteistyökumppanit</a:t>
            </a:r>
          </a:p>
          <a:p>
            <a:pPr marL="742950" lvl="1" indent="-285750">
              <a:buFont typeface="Arial" panose="020B0604020202020204" pitchFamily="34" charset="0"/>
              <a:buChar char="•"/>
            </a:pPr>
            <a:r>
              <a:rPr lang="fi-FI" sz="1400"/>
              <a:t>OSHVET-kumppanit</a:t>
            </a:r>
          </a:p>
          <a:p>
            <a:pPr marL="742950" lvl="1" indent="-285750">
              <a:buFont typeface="Arial" panose="020B0604020202020204" pitchFamily="34" charset="0"/>
              <a:buChar char="•"/>
            </a:pPr>
            <a:r>
              <a:rPr lang="fi-FI" sz="1400"/>
              <a:t>mediakumppanit</a:t>
            </a:r>
          </a:p>
          <a:p>
            <a:pPr marL="742950" lvl="1" indent="-285750">
              <a:buFont typeface="Arial" panose="020B0604020202020204" pitchFamily="34" charset="0"/>
              <a:buChar char="•"/>
            </a:pPr>
            <a:r>
              <a:rPr lang="fi-FI" sz="1400"/>
              <a:t>Yritys-Eurooppa-verkosto</a:t>
            </a:r>
          </a:p>
          <a:p>
            <a:pPr marL="742950" lvl="1" indent="-285750">
              <a:buFont typeface="Arial" panose="020B0604020202020204" pitchFamily="34" charset="0"/>
              <a:buChar char="•"/>
            </a:pPr>
            <a:r>
              <a:rPr lang="fi-FI" sz="1400"/>
              <a:t>EU:n toimielimet</a:t>
            </a:r>
          </a:p>
          <a:p>
            <a:pPr marL="742950" lvl="1" indent="-285750">
              <a:buFont typeface="Arial" panose="020B0604020202020204" pitchFamily="34" charset="0"/>
              <a:buChar char="•"/>
            </a:pPr>
            <a:r>
              <a:rPr lang="fi-FI" sz="1400"/>
              <a:t>EU:n muut virastot</a:t>
            </a:r>
          </a:p>
          <a:p>
            <a:r>
              <a:rPr lang="fi-FI" sz="1200">
                <a:solidFill>
                  <a:schemeClr val="accent1"/>
                </a:solidFill>
              </a:rPr>
              <a:t>Kumppanit toimivat välittäjinä EU-OSHAn ja työvoiman välillä Euroopassa sekä jakavat kampanjaan liittyviä aineistoja ja muuta materiaalia kansallisesti. EU-OSHAn kumppanien omistautuminen ja aktiivinen osallistuminen vievät kampanjaa eteenpäin ja varmistavat, että kampanjan viestit esitetään onnistuneesti koko Euroopassa ja että kampanja saavuttaa kaikenkokoiset yritykset.</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a:t>Julkaisut</a:t>
            </a:r>
          </a:p>
          <a:p>
            <a:r>
              <a:rPr lang="fi-FI" b="0"/>
              <a:t>Saatavilla on runsaasti työsuojeluun ja digitalisaatioon liittyviä tutkimusraportteja, tiivistelmiä ja tiedotteita, ja ne voi ladata veloituksetta. Näitä julkaisuja voidaan käyttää perustana työpaikan ehkäisytoimenpiteille.</a:t>
            </a:r>
          </a:p>
          <a:p>
            <a:endParaRPr lang="en-GB" b="1"/>
          </a:p>
          <a:p>
            <a:r>
              <a:rPr lang="fi-FI" b="1"/>
              <a:t>Kampanja-aineisto</a:t>
            </a:r>
          </a:p>
          <a:p>
            <a:r>
              <a:rPr lang="fi-FI" b="0"/>
              <a:t>Digiajan turvallinen ja terveellinen työ -kampanjan aineistossa, kuten kampanjaoppaassa ja kampanjaesitteessä, selitetään kampanjan toimintaperiaatteet ja kerrotaan, miten siihen osallistutaan. Niissä myös selvennetään, miten annettuja ohjeita voidaan toteuttaa työpaikalla.</a:t>
            </a:r>
          </a:p>
          <a:p>
            <a:endParaRPr lang="en-GB" b="1"/>
          </a:p>
          <a:p>
            <a:r>
              <a:rPr lang="fi-FI" b="1"/>
              <a:t>Kampanjan työkalupakki</a:t>
            </a:r>
          </a:p>
          <a:p>
            <a:r>
              <a:rPr lang="fi-FI" b="0"/>
              <a:t>Kampanjan työkalupakissa on vaiheittaisia käytännön neuvoja siitä, miten onnistuneita kampanjoita suunnitellaan ja järjestetään. Siinä on esimerkkejä erilaisista viestintätyökaluista ja vinkkejä parhaisiin tapoihin käyttää niitä.</a:t>
            </a:r>
            <a:r>
              <a:rPr lang="fi-FI"/>
              <a:t> </a:t>
            </a:r>
          </a:p>
          <a:p>
            <a:endParaRPr lang="en-GB" b="1">
              <a:ea typeface="Calibri" panose="020F0502020204030204"/>
              <a:cs typeface="Calibri" panose="020F0502020204030204"/>
            </a:endParaRPr>
          </a:p>
          <a:p>
            <a:r>
              <a:rPr lang="fi-FI" b="1"/>
              <a:t>Sosiaalisen median materiaalipaketti </a:t>
            </a:r>
          </a:p>
          <a:p>
            <a:r>
              <a:rPr lang="fi-FI" b="0"/>
              <a:t>Kampanjan kannalta keskeinen materiaalikooste on suunniteltu erityisesti</a:t>
            </a:r>
            <a:r>
              <a:rPr lang="fi-FI" b="0" baseline="0"/>
              <a:t> </a:t>
            </a:r>
            <a:r>
              <a:rPr lang="fi-FI" b="0"/>
              <a:t>sosiaalisessa mediassa julkaistavaksi ja jaettavaksi. Materiaalit sisältävät valikoiman valmiita viestejä, joihin liittyy kuvia ja videoita.</a:t>
            </a:r>
          </a:p>
          <a:p>
            <a:endParaRPr lang="en-GB" b="1"/>
          </a:p>
          <a:p>
            <a:r>
              <a:rPr lang="fi-FI" b="1"/>
              <a:t>Napo-videot</a:t>
            </a:r>
          </a:p>
          <a:p>
            <a:r>
              <a:rPr lang="fi-FI" b="0"/>
              <a:t>Työpaikan digitalisaatiosta on tehty useita lyhyitä valistusvideoita</a:t>
            </a:r>
            <a:r>
              <a:rPr lang="fi-FI"/>
              <a:t>,</a:t>
            </a:r>
            <a:r>
              <a:rPr lang="fi-FI" b="0"/>
              <a:t> joiden sankarina seikkailee piirroshahmo Napo. Videot ovat loistava tapa saada yritykset mukaan ja kertoa niille kampanjan viestistä.</a:t>
            </a:r>
          </a:p>
          <a:p>
            <a:endParaRPr lang="en-GB" b="1"/>
          </a:p>
          <a:p>
            <a:r>
              <a:rPr lang="fi-FI" b="1"/>
              <a:t>OSHwiki</a:t>
            </a:r>
          </a:p>
          <a:p>
            <a:r>
              <a:rPr lang="fi-FI" b="0"/>
              <a:t>Työsuojelulle ja digitalisaatiolle on omistettu myös yksi OSHwiki-alustan osio. Siinä on asiaan liittyviä artikkeleita sekä linkkejä lisätietoon aiheesta.</a:t>
            </a:r>
          </a:p>
          <a:p>
            <a:endParaRPr lang="en-GB" b="1"/>
          </a:p>
          <a:p>
            <a:r>
              <a:rPr lang="fi-FI" b="1"/>
              <a:t>Tapaustutkimuksia</a:t>
            </a:r>
          </a:p>
          <a:p>
            <a:r>
              <a:rPr lang="fi-FI" b="0"/>
              <a:t>Tietokannan tapaustutkimusten lisäksi saatavilla on myös toimintapoliittisia tapaustutkimuksia EU:n jäsenvaltioista ja EU:n ulkopuolelta. Näissä tapaustutkimuksissa kuvataan kansallisten toimintapoliittisten aloitteiden menestystekijöitä ja siirrettävyyttä.</a:t>
            </a:r>
            <a:r>
              <a:rPr lang="fi-FI"/>
              <a:t> </a:t>
            </a:r>
          </a:p>
          <a:p>
            <a:endParaRPr lang="en-GB" b="1"/>
          </a:p>
          <a:p>
            <a:r>
              <a:rPr lang="fi-FI" b="1"/>
              <a:t>Lainsäädäntö</a:t>
            </a:r>
          </a:p>
          <a:p>
            <a:r>
              <a:rPr lang="fi-FI"/>
              <a:t>Työnantaja on oikeudellisesti vastuussa työpaikan terveellisyyden ja turvallisuuden varmistamisesta. Työpaikan digitalisaatiosta johtuvat riskit kuuluvat työsuojelun puitedirektiivin (</a:t>
            </a:r>
            <a:r>
              <a:rPr lang="fi-FI">
                <a:hlinkClick r:id="rId3"/>
              </a:rPr>
              <a:t>direktiivi 89/391/ETY − työsuojelun puitedirektiivi</a:t>
            </a:r>
            <a:r>
              <a:rPr lang="fi-FI"/>
              <a:t>) soveltamisalaan, ja joitakin digitaaliteknologioiden käytöstä työpaikalla aiheutuvia riskejä käsitellään seuraavissa erityisdirektiiveissä:</a:t>
            </a:r>
          </a:p>
          <a:p>
            <a:endParaRPr lang="en-GB" b="1">
              <a:solidFill>
                <a:srgbClr val="000000"/>
              </a:solidFill>
              <a:ea typeface="Calibri"/>
              <a:cs typeface="Calibri"/>
            </a:endParaRPr>
          </a:p>
          <a:p>
            <a:pPr marL="742950" lvl="1" indent="-285750">
              <a:buFont typeface="Arial" panose="020B0604020202020204" pitchFamily="34" charset="0"/>
              <a:buChar char="•"/>
            </a:pPr>
            <a:r>
              <a:rPr lang="fi-FI" sz="1400">
                <a:solidFill>
                  <a:schemeClr val="tx2"/>
                </a:solidFill>
                <a:hlinkClick r:id="rId4">
                  <a:extLst>
                    <a:ext uri="{A12FA001-AC4F-418D-AE19-62706E023703}">
                      <ahyp:hlinkClr xmlns:ahyp="http://schemas.microsoft.com/office/drawing/2018/hyperlinkcolor" val="tx"/>
                    </a:ext>
                  </a:extLst>
                </a:hlinkClick>
              </a:rPr>
              <a:t>direktiivi 90/270/ETY – näyttöpäätetyö</a:t>
            </a:r>
          </a:p>
          <a:p>
            <a:pPr marL="742950" lvl="1" indent="-285750">
              <a:buFont typeface="Arial" panose="020B0604020202020204" pitchFamily="34" charset="0"/>
              <a:buChar char="•"/>
            </a:pPr>
            <a:r>
              <a:rPr lang="fi-FI" sz="1400">
                <a:solidFill>
                  <a:schemeClr val="tx2"/>
                </a:solidFill>
                <a:hlinkClick r:id="rId5"/>
              </a:rPr>
              <a:t>direktiivi 2009/104/EY – työvälinedirektiivi</a:t>
            </a:r>
          </a:p>
          <a:p>
            <a:pPr marL="742950" lvl="1" indent="-285750">
              <a:buFont typeface="Arial" panose="020B0604020202020204" pitchFamily="34" charset="0"/>
              <a:buChar char="•"/>
            </a:pPr>
            <a:r>
              <a:rPr lang="fi-FI" sz="1400">
                <a:solidFill>
                  <a:schemeClr val="tx2"/>
                </a:solidFill>
                <a:hlinkClick r:id="rId6"/>
              </a:rPr>
              <a:t>direktiivi 2006/42/EY – uusi konedirektiivi</a:t>
            </a:r>
          </a:p>
          <a:p>
            <a:pPr marL="742950" lvl="1" indent="-285750">
              <a:buFont typeface="Arial" panose="020B0604020202020204" pitchFamily="34" charset="0"/>
              <a:buChar char="•"/>
            </a:pPr>
            <a:r>
              <a:rPr lang="fi-FI" sz="1400">
                <a:solidFill>
                  <a:schemeClr val="tx2"/>
                </a:solidFill>
                <a:hlinkClick r:id="rId7"/>
              </a:rPr>
              <a:t>direktiivi 89/654/ETY – vähimmäisvaatimukset työpaikoille</a:t>
            </a:r>
          </a:p>
          <a:p>
            <a:pPr marL="742950" lvl="1" indent="-285750">
              <a:buFont typeface="Arial" panose="020B0604020202020204" pitchFamily="34" charset="0"/>
              <a:buChar char="•"/>
            </a:pPr>
            <a:r>
              <a:rPr lang="fi-FI" sz="1400">
                <a:solidFill>
                  <a:schemeClr val="tx2"/>
                </a:solidFill>
                <a:hlinkClick r:id="rId6"/>
              </a:rPr>
              <a:t>direktiivi 2003/88/EY – työaikadirektiivi</a:t>
            </a:r>
          </a:p>
          <a:p>
            <a:pPr marL="742950" lvl="1" indent="-285750">
              <a:buFont typeface="Arial" panose="020B0604020202020204" pitchFamily="34" charset="0"/>
              <a:buChar char="•"/>
            </a:pPr>
            <a:r>
              <a:rPr lang="fi-FI" sz="1400">
                <a:solidFill>
                  <a:schemeClr val="tx2"/>
                </a:solidFill>
                <a:hlinkClick r:id="rId7"/>
              </a:rPr>
              <a:t>direktiivi 2002/14/EY — </a:t>
            </a:r>
            <a:r>
              <a:rPr lang="fi-FI" sz="1400" baseline="0">
                <a:solidFill>
                  <a:schemeClr val="tx2"/>
                </a:solidFill>
                <a:hlinkClick r:id="rId7"/>
              </a:rPr>
              <a:t>työntekijöille </a:t>
            </a:r>
            <a:r>
              <a:rPr lang="fi-FI" sz="1400">
                <a:solidFill>
                  <a:schemeClr val="tx2"/>
                </a:solidFill>
                <a:hlinkClick r:id="rId7"/>
              </a:rPr>
              <a:t>tiedottaminen ja heidän kuulemisensa</a:t>
            </a:r>
          </a:p>
          <a:p>
            <a:pPr marL="457200" lvl="1" indent="0">
              <a:buNone/>
            </a:pPr>
            <a:endParaRPr lang="en-GB" sz="1400">
              <a:solidFill>
                <a:schemeClr val="tx2"/>
              </a:solidFill>
            </a:endParaRPr>
          </a:p>
          <a:p>
            <a:r>
              <a:rPr lang="fi-FI"/>
              <a:t>Keskeisestä työterveys- ja työturvallisuuslainsäädännöstä on kattava katsaus EU-OSHAn verkkosivustolla (</a:t>
            </a:r>
            <a:r>
              <a:rPr lang="fi-FI">
                <a:hlinkClick r:id="rId8"/>
              </a:rPr>
              <a:t>https://osha.europa.eu/fi/safety-and-health-legislation</a:t>
            </a:r>
            <a:r>
              <a:rPr lang="fi-FI"/>
              <a:t>).</a:t>
            </a:r>
          </a:p>
          <a:p>
            <a:endParaRPr lang="en-US"/>
          </a:p>
          <a:p>
            <a:pPr marL="0" indent="0">
              <a:buNone/>
            </a:pPr>
            <a:r>
              <a:rPr lang="fi-FI" b="1"/>
              <a:t>Infografiikka</a:t>
            </a:r>
          </a:p>
          <a:p>
            <a:pPr algn="just"/>
            <a:r>
              <a:rPr lang="fi-FI"/>
              <a:t>Digiajalla infografiikka on tehokas työkalu. Sen avulla voidaan ilmaista monimutkaista tietoa selkeästi, ytimekkäästi ja helposti muistettavassa muodossa, ja sitä voidaan jakaa verkossa. </a:t>
            </a:r>
          </a:p>
          <a:p>
            <a:endParaRPr lang="en-US" sz="1400">
              <a:solidFill>
                <a:srgbClr val="5B9BD5"/>
              </a:solidFill>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fi-FI"/>
              <a:t>Lähde: EU-OSHA, ”OSH Pulse – Työterveys ja -turvallisuus työpaikalla pandemian jälkeen”, 2022 (</a:t>
            </a:r>
            <a:r>
              <a:rPr lang="fi-FI">
                <a:hlinkClick r:id="rId3"/>
              </a:rPr>
              <a:t>https://osha.europa.eu/fi/facts-and-figures/osh-pulse-occupational-safety-and-health-post-pandemic-workplaces</a:t>
            </a:r>
            <a:r>
              <a:rPr lang="fi-FI"/>
              <a:t>).</a:t>
            </a:r>
          </a:p>
          <a:p>
            <a:pPr>
              <a:defRPr/>
            </a:pPr>
            <a:endParaRPr lang="it-IT"/>
          </a:p>
          <a:p>
            <a:pPr marL="0" marR="0" indent="0" algn="l" defTabSz="914400">
              <a:lnSpc>
                <a:spcPct val="100000"/>
              </a:lnSpc>
              <a:spcBef>
                <a:spcPts val="0"/>
              </a:spcBef>
              <a:spcAft>
                <a:spcPts val="0"/>
              </a:spcAft>
              <a:buClrTx/>
              <a:buSzTx/>
              <a:buFontTx/>
              <a:buNone/>
              <a:tabLst/>
              <a:defRPr/>
            </a:pPr>
            <a:r>
              <a:rPr lang="fi-FI"/>
              <a:t>Lähde: </a:t>
            </a:r>
            <a:r>
              <a:rPr lang="fi-FI" sz="1200">
                <a:solidFill>
                  <a:schemeClr val="tx1"/>
                </a:solidFill>
                <a:effectLst/>
                <a:latin typeface="+mn-lt"/>
                <a:ea typeface="+mn-ea"/>
                <a:cs typeface="+mn-cs"/>
              </a:rPr>
              <a:t>EU-OSHA, ”Kolmas Euroopan yrityksille suunnattu kyselytutkimus uusista ja kehittyvistä riskeistä” (ESENER 3), 2019. Saatavana sivustolla </a:t>
            </a:r>
            <a:r>
              <a:rPr lang="fi-FI" sz="1200" u="sng">
                <a:solidFill>
                  <a:schemeClr val="tx1"/>
                </a:solidFill>
                <a:effectLst/>
                <a:latin typeface="+mn-lt"/>
                <a:ea typeface="+mn-ea"/>
                <a:cs typeface="+mn-cs"/>
                <a:hlinkClick r:id="rId4"/>
              </a:rPr>
              <a:t>https://osha.europa.eu/fi/publications/home-based-teleworking-and-preventive-occupational-safety-and-health-measures-european-workplaces-evidence-esener-3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a:t>Euroopan työsuojeluviikko</a:t>
            </a:r>
          </a:p>
          <a:p>
            <a:r>
              <a:rPr lang="fi-FI"/>
              <a:t>Maailmankuulu Euroopan työsuojeluviikkomme järjestetään vuosittain lokakuussa, ja se on kampanjakalenterin kohokohta. Viikolla voi osallistua useisiin EU:ssa ja sen ulkopuolella järjestettäviin valistustapahtumiin, kuten kilpailuihin, elokuvanäytöksiin, sosiaalisen median tapahtumiin ja konferensseihin.</a:t>
            </a:r>
          </a:p>
          <a:p>
            <a:endParaRPr lang="en-GB"/>
          </a:p>
          <a:p>
            <a:r>
              <a:rPr lang="fi-FI" b="1"/>
              <a:t>Kampanjakumppanuus</a:t>
            </a:r>
          </a:p>
          <a:p>
            <a:r>
              <a:rPr lang="fi-FI"/>
              <a:t>Kampanjan onnistuminen edellyttää EU-OSHAlta ja sen keskeisiltä sidosryhmiltä vahvaa kumppanuutta. Työsuojeluun sitoutuneista Euroopan laajuisista ja kansainvälisistä organisaatioista voi tulla </a:t>
            </a:r>
            <a:r>
              <a:rPr lang="fi-FI" u="sng"/>
              <a:t>virallisia kampanjakumppaneita</a:t>
            </a:r>
            <a:r>
              <a:rPr lang="fi-FI"/>
              <a:t>, jotka saavat seuraavia etuja:</a:t>
            </a:r>
          </a:p>
          <a:p>
            <a:pPr marL="742950" lvl="1" indent="-285750">
              <a:buFont typeface="Arial,Sans-Serif"/>
              <a:buChar char="•"/>
            </a:pPr>
            <a:r>
              <a:rPr lang="fi-FI"/>
              <a:t>näkyvyys EU:ssa ja tiedotusvälineissä</a:t>
            </a:r>
          </a:p>
          <a:p>
            <a:pPr marL="742950" lvl="1" indent="-285750">
              <a:buFont typeface="Arial,Sans-Serif"/>
              <a:buChar char="•"/>
            </a:pPr>
            <a:r>
              <a:rPr lang="fi-FI"/>
              <a:t>tilaisuus verkostoitumiseen ja tiedonvaihtoon</a:t>
            </a:r>
          </a:p>
          <a:p>
            <a:pPr marL="742950" lvl="1" indent="-285750">
              <a:buFont typeface="Arial,Sans-Serif"/>
              <a:buChar char="•"/>
            </a:pPr>
            <a:r>
              <a:rPr lang="fi-FI"/>
              <a:t>hyvien käytäntöjen jakaminen muiden kampanjakumppanien kanssa</a:t>
            </a:r>
          </a:p>
          <a:p>
            <a:pPr marL="742950" lvl="1" indent="-285750">
              <a:buFont typeface="Arial,Sans-Serif"/>
              <a:buChar char="•"/>
            </a:pPr>
            <a:r>
              <a:rPr lang="fi-FI"/>
              <a:t>kutsut EU-OSHAn tapahtumiin</a:t>
            </a:r>
          </a:p>
          <a:p>
            <a:pPr marL="742950" lvl="1" indent="-285750">
              <a:buFont typeface="Arial,Sans-Serif"/>
              <a:buChar char="•"/>
            </a:pPr>
            <a:r>
              <a:rPr lang="fi-FI"/>
              <a:t>tervetuliaispaketti</a:t>
            </a:r>
          </a:p>
          <a:p>
            <a:pPr marL="742950" lvl="1" indent="-285750">
              <a:buFont typeface="Arial,Sans-Serif"/>
              <a:buChar char="•"/>
            </a:pPr>
            <a:r>
              <a:rPr lang="fi-FI"/>
              <a:t>kumppanuustodistus.</a:t>
            </a:r>
          </a:p>
          <a:p>
            <a:pPr lvl="1"/>
            <a:endParaRPr lang="en-GB"/>
          </a:p>
          <a:p>
            <a:r>
              <a:rPr lang="fi-FI" b="1"/>
              <a:t>Hyvän käytännön palkinnot</a:t>
            </a:r>
          </a:p>
          <a:p>
            <a:r>
              <a:rPr lang="fi-FI"/>
              <a:t>Kampanjaan kuuluvilla hyvän käytännön palkinnoilla nostetaan esiin työterveyden ja -turvallisuuden innovatiivisia toimintamalleja ja annetaan tunnustusta onnistuneille ja kestäville aloitteille, jotka käsittelevät työsuojeluun ja digitalisaatioon liittyvien riskien hallintaa. Organisaatioita EU:n jäsenvaltioista, ehdokasmaista, mahdollisista ehdokasmaista ja Euroopan vapaakauppaliiton (EFTA) maista pyydetään toimittamaan työpaikan työsuojelun ja digitalisaation hallinnan teemaan liittyviä ratkaisuja. Voittajat julkistetaan palkintoseremoniassa.</a:t>
            </a:r>
          </a:p>
          <a:p>
            <a:endParaRPr lang="en-GB"/>
          </a:p>
          <a:p>
            <a:r>
              <a:rPr lang="fi-FI" b="1"/>
              <a:t>Kampanjan työkalupakki </a:t>
            </a:r>
          </a:p>
          <a:p>
            <a:r>
              <a:rPr lang="fi-FI"/>
              <a:t>Kampanjan työkalupakkia voi hyödyntää oman kampanjan käynnistämisessä tietämyksen lisäämiseksi digitalisaation vaikutuksesta työsuojeluun. Työkalupakissa on ohjeet kampanjan valmistelemiseksi ja järjestämiseksi sekä omien resurssien mahdollisimman tehokasta käyttöä varten.</a:t>
            </a:r>
          </a:p>
          <a:p>
            <a:endParaRPr lang="en-GB"/>
          </a:p>
          <a:p>
            <a:r>
              <a:rPr lang="fi-FI" b="1"/>
              <a:t>Kampanja-aineisto</a:t>
            </a:r>
          </a:p>
          <a:p>
            <a:r>
              <a:rPr lang="fi-FI"/>
              <a:t>Kampanja-aineisto sisältää kaiken, mitä tarvitset Digiajan turvallinen ja terveellinen työ -kampanjan mainostamiseen ja siihen osallistumiseen. Voit ladata maksutta kattavasti aineistoa, kuten kampanjaoppaan, -lehtisen ja -julisteen sekä tiedotteen hyvien käytäntöjen palkinnosta.</a:t>
            </a:r>
          </a:p>
          <a:p>
            <a:endParaRPr lang="en-GB"/>
          </a:p>
          <a:p>
            <a:r>
              <a:rPr lang="fi-FI" b="1"/>
              <a:t>Sosiaalisen median materiaalipaketti</a:t>
            </a:r>
          </a:p>
          <a:p>
            <a:r>
              <a:rPr lang="fi-FI"/>
              <a:t>Hyödynnä sosiaalista mediaa varten suunniteltua aineistopakettia. Valitse valmiista viesteistä ja niihin liittyvästä kuvamateriaalista ja videoista haluamasi.</a:t>
            </a:r>
          </a:p>
          <a:p>
            <a:endParaRPr lang="en-GB"/>
          </a:p>
          <a:p>
            <a:r>
              <a:rPr lang="fi-FI" b="1"/>
              <a:t>Tapahtumat</a:t>
            </a:r>
          </a:p>
          <a:p>
            <a:r>
              <a:rPr lang="fi-FI"/>
              <a:t>Voit tutustua Digiajan turvallinen ja terveellinen työ -kampanjan tuleviin tapahtumiin. Niitä voi etsiä maan ja päivämäärän mukaan, ja tapahtuman voi lisätä omaan kalenteriin, jotta se ei unohdu.</a:t>
            </a:r>
          </a:p>
          <a:p>
            <a:endParaRPr lang="en-GB"/>
          </a:p>
          <a:p>
            <a:r>
              <a:rPr lang="fi-FI" b="1"/>
              <a:t>Osallistumistodistukset </a:t>
            </a:r>
          </a:p>
          <a:p>
            <a:r>
              <a:rPr lang="fi-FI"/>
              <a:t>Tapahtumien ja aktiviteettien järjestämisestä tai oman kampanjan järjestämisestä Terveellinen työ -kampanjasta annetaan osallistumistodistus tunnustukseksi osallistumisestasi ja panoksestasi.</a:t>
            </a:r>
          </a:p>
          <a:p>
            <a:pPr lvl="1"/>
            <a:endParaRPr lang="en-GB" sz="1400">
              <a:solidFill>
                <a:schemeClr val="tx2"/>
              </a:solidFill>
            </a:endParaRPr>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 Euroopan työterveys- ja työturvallisuusvirasto 2023</a:t>
            </a:r>
          </a:p>
          <a:p>
            <a:r>
              <a:rPr lang="fi-FI"/>
              <a:t>Aineistoa lainattaessa on mainittava lähde.</a:t>
            </a:r>
          </a:p>
          <a:p>
            <a:r>
              <a:rPr lang="fi-FI"/>
              <a:t>Sellaisen kuvamateriaalin tai muun aineiston jäljentämiseen tai käyttöön, johon EU-OSHAlla ei ole tekijänoikeutta, on pyydettävä lupa suoraan tekijänoikeuden haltijalta.</a:t>
            </a:r>
          </a:p>
          <a:p>
            <a:pPr marL="0" indent="0">
              <a:buNone/>
            </a:pPr>
            <a:endParaRPr lang="fr-FR">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Lähde: EU-OSHA, ”OSH Pulse – Työterveys ja -turvallisuus työpaikalla pandemian jälkeen”, 2022 (</a:t>
            </a:r>
            <a:r>
              <a:rPr lang="fi-FI">
                <a:hlinkClick r:id="rId3"/>
              </a:rPr>
              <a:t>https://osha.europa.eu/fi/facts-and-figures/osh-pulse-occupational-safety-and-health-post-pandemic-workplaces</a:t>
            </a:r>
            <a:r>
              <a:rPr lang="fi-FI"/>
              <a:t>).</a:t>
            </a:r>
          </a:p>
          <a:p>
            <a:endParaRPr lang="en-GB"/>
          </a:p>
          <a:p>
            <a:r>
              <a:rPr lang="fi-FI"/>
              <a:t>EU-OSHAn tilaaman ”Flash-eurobarometri – OSH Pulse” -kyselytutkimuksen tavoitteena oli saada tietoa työsuojelutilanteesta työpaikoilla pandemian jälkeen.</a:t>
            </a:r>
          </a:p>
          <a:p>
            <a:r>
              <a:rPr lang="fi-FI"/>
              <a:t>Otos oli varsin kattava, sillä tutkimusta varten haastateltiin huhti-toukokuussa 2022 yli 27 000:ta työntekijää kaikista EU-maista, Islannista ja Norjasta. Heiltä kysyttiin työpaikan psyykkisistä ja fyysisistä stressitekijöistä sekä työsuojelutoimien merkityksestä työpaikalla.</a:t>
            </a:r>
          </a:p>
          <a:p>
            <a:r>
              <a:rPr lang="fi-FI"/>
              <a:t>Tutkimuksessa selvitettiin myös digitaaliteknologioiden käyttöä työssä sekä niiden vaikutusta työhyvinvointiin.</a:t>
            </a:r>
          </a:p>
          <a:p>
            <a:endParaRPr lang="en-GB">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fi-FI"/>
              <a:t>Lähde: EU-OSHA, ”OSH Pulse – Työterveys ja -turvallisuus työpaikalla pandemian jälkeen”, 2022 (</a:t>
            </a:r>
            <a:r>
              <a:rPr lang="fi-FI">
                <a:hlinkClick r:id="rId3"/>
              </a:rPr>
              <a:t>https://osha.europa.eu/fi/facts-and-figures/osh-pulse-occupational-safety-and-health-post-pandemic-workplaces</a:t>
            </a:r>
            <a:r>
              <a:rPr lang="fi-FI"/>
              <a:t>).</a:t>
            </a:r>
          </a:p>
          <a:p>
            <a:pPr>
              <a:defRPr/>
            </a:pPr>
            <a:endParaRPr lang="en-GB"/>
          </a:p>
          <a:p>
            <a:pPr>
              <a:defRPr/>
            </a:pPr>
            <a:r>
              <a:rPr lang="fi-FI"/>
              <a:t>EU-OSHAn tilaaman ”Flash-eurobarometri – OSH Pulse” -kyselytutkimuksen tavoitteena oli saada tietoa työsuojelutilanteesta työpaikoilla pandemian jälkeen.</a:t>
            </a:r>
          </a:p>
          <a:p>
            <a:pPr>
              <a:defRPr/>
            </a:pPr>
            <a:r>
              <a:rPr lang="fi-FI"/>
              <a:t>Otos oli varsin kattava, sillä tutkimusta varten haastateltiin huhti-toukokuussa 2022 yli 27 000:ta työntekijää kaikista EU-maista, Islannista ja Norjasta. Heiltä kysyttiin työpaikan psyykkisistä ja fyysisistä stressitekijöistä sekä työsuojelutoimien merkityksestä työpaikalla.</a:t>
            </a:r>
          </a:p>
          <a:p>
            <a:pPr>
              <a:defRPr/>
            </a:pPr>
            <a:r>
              <a:rPr lang="fi-FI"/>
              <a:t>Tutkimuksessa selvitettiin myös digitaaliteknologioiden käyttöä työssä sekä niiden vaikutusta työhyvinvointiin.</a:t>
            </a:r>
          </a:p>
          <a:p>
            <a:pPr>
              <a:defRPr/>
            </a:pPr>
            <a:endParaRPr lang="en-GB"/>
          </a:p>
          <a:p>
            <a:pPr marL="0" marR="0" indent="0" algn="l" defTabSz="914400">
              <a:lnSpc>
                <a:spcPct val="100000"/>
              </a:lnSpc>
              <a:spcBef>
                <a:spcPts val="0"/>
              </a:spcBef>
              <a:spcAft>
                <a:spcPts val="0"/>
              </a:spcAft>
              <a:buClrTx/>
              <a:buSzTx/>
              <a:buFontTx/>
              <a:buNone/>
              <a:tabLst/>
              <a:defRPr/>
            </a:pPr>
            <a:endParaRPr lang="el-GR">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fi-FI"/>
              <a:t>Lähde: EU-OSHA, ”OSH Pulse – Työterveys ja -turvallisuus työpaikalla pandemian jälkeen”, 2022 (</a:t>
            </a:r>
            <a:r>
              <a:rPr lang="fi-FI">
                <a:hlinkClick r:id="rId3"/>
              </a:rPr>
              <a:t>https://osha.europa.eu/fi/facts-and-figures/osh-pulse-occupational-safety-and-health-post-pandemic-workplaces</a:t>
            </a:r>
            <a:r>
              <a:rPr lang="fi-FI"/>
              <a:t>).</a:t>
            </a:r>
          </a:p>
          <a:p>
            <a:pPr>
              <a:defRPr/>
            </a:pPr>
            <a:endParaRPr lang="it-IT"/>
          </a:p>
          <a:p>
            <a:pPr marL="0" marR="0" indent="0" algn="l" defTabSz="914400">
              <a:lnSpc>
                <a:spcPct val="100000"/>
              </a:lnSpc>
              <a:spcBef>
                <a:spcPts val="0"/>
              </a:spcBef>
              <a:spcAft>
                <a:spcPts val="0"/>
              </a:spcAft>
              <a:buClrTx/>
              <a:buSzTx/>
              <a:buFontTx/>
              <a:buNone/>
              <a:tabLst/>
              <a:defRPr/>
            </a:pPr>
            <a:r>
              <a:rPr lang="fi-FI"/>
              <a:t>Lähde: </a:t>
            </a:r>
            <a:r>
              <a:rPr lang="fi-FI" sz="1200">
                <a:solidFill>
                  <a:schemeClr val="tx1"/>
                </a:solidFill>
                <a:effectLst/>
                <a:latin typeface="+mn-lt"/>
                <a:ea typeface="+mn-ea"/>
                <a:cs typeface="+mn-cs"/>
              </a:rPr>
              <a:t>EU-OSHA, ”Kolmas Euroopan yrityksille suunnattu kyselytutkimus uusista ja kehittyvistä riskeistä” (ESENER 3), 2019. Saatavana sivustolla </a:t>
            </a:r>
            <a:r>
              <a:rPr lang="fi-FI" sz="1200" u="sng">
                <a:solidFill>
                  <a:schemeClr val="tx1"/>
                </a:solidFill>
                <a:effectLst/>
                <a:latin typeface="+mn-lt"/>
                <a:ea typeface="+mn-ea"/>
                <a:cs typeface="+mn-cs"/>
                <a:hlinkClick r:id="rId4"/>
              </a:rPr>
              <a:t>https://osha.europa.eu/fi/publications/home-based-teleworking-and-preventive-occupational-safety-and-health-measures-european-workplaces-evidence-esener-3</a:t>
            </a:r>
          </a:p>
          <a:p>
            <a:endParaRPr lang="en-US"/>
          </a:p>
          <a:p>
            <a:endParaRPr lang="en-GB">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a:t>Lähde: </a:t>
            </a:r>
            <a:r>
              <a:rPr lang="fi-FI" sz="1200">
                <a:solidFill>
                  <a:schemeClr val="tx1"/>
                </a:solidFill>
                <a:effectLst/>
                <a:latin typeface="+mn-lt"/>
                <a:ea typeface="+mn-ea"/>
                <a:cs typeface="+mn-cs"/>
              </a:rPr>
              <a:t>EU-OSHA, Kolmas kyselytutkimus Euroopan yrityksille uusista ja kehittyvistä riskeistä (ESENER 3), 2019. Saatavana osoitteessa </a:t>
            </a:r>
            <a:r>
              <a:rPr lang="fi-FI" sz="1200" u="sng">
                <a:solidFill>
                  <a:schemeClr val="tx1"/>
                </a:solidFill>
                <a:effectLst/>
                <a:latin typeface="+mn-lt"/>
                <a:ea typeface="+mn-ea"/>
                <a:cs typeface="+mn-cs"/>
                <a:hlinkClick r:id="rId3"/>
              </a:rPr>
              <a:t>https://osha.europa.eu/fi/publications/third-european-survey-enterprises-new-and-emerging-risks-esener-3/view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fi-FI">
                <a:effectLst/>
              </a:rPr>
              <a:t>Lähde:</a:t>
            </a:r>
            <a:r>
              <a:rPr lang="fi-FI"/>
              <a:t> EU-OSHA, ”Kolmas Euroopan yrityksille suunnattu kyselytutkimus uusista ja kehittyvistä riskeistä” (ESENER 3), 2019. Saatavana sivustolla </a:t>
            </a:r>
            <a:r>
              <a:rPr lang="fi-FI" u="sng"/>
              <a:t>https://osha.europa.eu/fi/publications/home-based-teleworking-and-preventive-occupational-safety-and-health-measures-european-workplaces-evidence-esener-3</a:t>
            </a:r>
          </a:p>
          <a:p>
            <a:endParaRPr lang="en-US"/>
          </a:p>
          <a:p>
            <a:r>
              <a:rPr lang="fi-FI">
                <a:latin typeface="Arial"/>
                <a:ea typeface="SimSun"/>
                <a:cs typeface="Arial"/>
              </a:rPr>
              <a:t>Painotettu</a:t>
            </a:r>
            <a:r>
              <a:rPr lang="fi-FI" sz="1200">
                <a:effectLst/>
                <a:latin typeface="Arial"/>
                <a:ea typeface="SimSun"/>
                <a:cs typeface="Arial"/>
              </a:rPr>
              <a:t> aineisto (estex)</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i="1">
                <a:solidFill>
                  <a:schemeClr val="tx1"/>
                </a:solidFill>
                <a:effectLst/>
                <a:latin typeface="+mn-lt"/>
                <a:ea typeface="+mn-ea"/>
                <a:cs typeface="+mn-cs"/>
              </a:rPr>
              <a:t>Digiajan turvallinen ja terveellinen työ -kampanja keskittyy viiteen keskeiseen aihealueeseen. Niitä tukevat erityiset viestintää ja näkyvyyttä lisäävät tietopaketit, joita levitetään koko kampanjan ajan. Kullakin alueella tarkastellaan tiettyä työsuojeluun ja digitalisaatioon liittyvää aihetta. Kampanjan edetessä julkaistaan 3−4 kuukauden välein kattavasti aineistoa, joka sisältää raportteja, tiedotteita, infografiikkaa ja tapaustutkimuksia.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i="1">
                <a:solidFill>
                  <a:schemeClr val="tx1"/>
                </a:solidFill>
                <a:effectLst/>
                <a:latin typeface="+mn-lt"/>
                <a:ea typeface="+mn-ea"/>
                <a:cs typeface="+mn-cs"/>
              </a:rPr>
              <a:t>Vuosien 2023–2025 kampanjassa tarkastellaan myös sitä, miten digitalisaation vaikutusta työvoiman monimuotoisuuteen, haavoittuvassa asemassa oleviin työntekijäryhmiin ja sukupuoliulottuvuuteen. Siinä keskitytään myös joustavien työjärjestelyjen mukaisesti palkattuun henkilöstöön, joka työskentelee muualla kuin työnantajan tiloissa, asiakkaiden luona, hajautetusti (kuten etätyöntekijät tai alustatyöntekijät) tai toisaalla.</a:t>
            </a:r>
          </a:p>
          <a:p>
            <a:endParaRPr lang="es-ES" sz="1400" b="0" i="1" noProof="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a:t>Digitaalinen</a:t>
            </a:r>
            <a:r>
              <a:rPr lang="fi-FI" sz="1400" b="1" baseline="0"/>
              <a:t> alustatyö: </a:t>
            </a:r>
            <a:r>
              <a:rPr lang="fi-FI" sz="1400">
                <a:solidFill>
                  <a:schemeClr val="tx1"/>
                </a:solidFill>
                <a:effectLst/>
                <a:latin typeface="+mn-lt"/>
                <a:ea typeface="+mn-ea"/>
                <a:cs typeface="+mn-cs"/>
              </a:rPr>
              <a:t>palkallinen työ, jota tehdään verkkoalustan kautta tai verkossa tai jota välitetään verkkoalustan kautta</a:t>
            </a:r>
          </a:p>
          <a:p>
            <a:endParaRPr lang="en-US" sz="1400" b="1"/>
          </a:p>
          <a:p>
            <a:r>
              <a:rPr lang="fi-FI" sz="1400" b="1" baseline="0"/>
              <a:t>Työtehtävien automatisointi </a:t>
            </a:r>
            <a:r>
              <a:rPr lang="fi-FI" sz="1400">
                <a:solidFill>
                  <a:schemeClr val="tx1"/>
                </a:solidFill>
                <a:effectLst/>
                <a:latin typeface="+mn-lt"/>
                <a:ea typeface="+mn-ea"/>
                <a:cs typeface="+mn-cs"/>
              </a:rPr>
              <a:t>Fyysiset (robotit) tai muunlaiset (älykkäät sovellukset) tekoälypohjaiset järjestelmät tekevät mahdolliseksi suorittaa fyysisiä tai kognitiivisia tehtäviä osittain itsenäisesti ja saavuttaa tietyt tavoitteet</a:t>
            </a:r>
          </a:p>
          <a:p>
            <a:endParaRPr lang="en-US" sz="1400" b="1"/>
          </a:p>
          <a:p>
            <a:r>
              <a:rPr lang="fi-FI" sz="1400" b="1"/>
              <a:t>Etätyö ja hybridityö:</a:t>
            </a:r>
            <a:r>
              <a:rPr lang="fi-FI" sz="1400"/>
              <a:t> </a:t>
            </a:r>
            <a:r>
              <a:rPr lang="fi-FI" sz="1400">
                <a:solidFill>
                  <a:schemeClr val="tx1"/>
                </a:solidFill>
                <a:effectLst/>
                <a:latin typeface="+mn-lt"/>
                <a:ea typeface="+mn-ea"/>
                <a:cs typeface="+mn-cs"/>
              </a:rPr>
              <a:t>tarkoittaa erilaisia työjärjestelyä, joissa käytetään digitaaliteknologioita (kuten henkilökohtaista tietokonetta, älypuhelinta, kannettavaa tietokonetta, ohjelmistopaketteja ja internetiä) kotoa käsin työskentelyyn tai yleisemminkin työskentelyyn muualla kuin työnantajan toimitiloissa tai tietyssä toimipaikassa. </a:t>
            </a:r>
          </a:p>
          <a:p>
            <a:endParaRPr lang="en-US" sz="1400"/>
          </a:p>
          <a:p>
            <a:r>
              <a:rPr lang="fi-FI" sz="1400" b="1" baseline="0"/>
              <a:t>Tekoälypohjainen työntekijöiden johtaminen: </a:t>
            </a:r>
            <a:r>
              <a:rPr lang="fi-FI" sz="1400">
                <a:solidFill>
                  <a:schemeClr val="tx1"/>
                </a:solidFill>
                <a:effectLst/>
                <a:latin typeface="+mn-lt"/>
                <a:ea typeface="+mn-ea"/>
                <a:cs typeface="+mn-cs"/>
              </a:rPr>
              <a:t>johtamisjärjestelmät ja työkalut, joilla kerätään reaaliaikaista tietoa eri lähteistä työntekijöiden käyttäytymisestä ja joiden tarkoituksena on välittää tietoa johdolle ja tukea algoritmeihin tai tekoälyn edistyneempiin muotoihin perustuvia automaattisia tai puoliautomaattisia päätöksiä</a:t>
            </a:r>
          </a:p>
          <a:p>
            <a:endParaRPr lang="en-GB" sz="1400" b="1" noProof="0"/>
          </a:p>
          <a:p>
            <a:r>
              <a:rPr lang="fi-FI" sz="1400" b="1"/>
              <a:t>Älykkäät digitaaliset järjestelmät: </a:t>
            </a:r>
            <a:r>
              <a:rPr lang="fi-FI" sz="1400">
                <a:solidFill>
                  <a:schemeClr val="tx1"/>
                </a:solidFill>
                <a:effectLst/>
                <a:latin typeface="+mn-lt"/>
                <a:ea typeface="+mn-ea"/>
                <a:cs typeface="+mn-cs"/>
              </a:rPr>
              <a:t>älykkäät sovellukset, joissa hyödynnetään tekoälyä, kannettavia laitteita ja nopeita langattomia verkkoja yhdistettynä anturiteknologiaan (esim.</a:t>
            </a:r>
            <a:r>
              <a:rPr lang="fi-FI" sz="1400" baseline="0">
                <a:solidFill>
                  <a:schemeClr val="tx1"/>
                </a:solidFill>
                <a:effectLst/>
                <a:latin typeface="+mn-lt"/>
                <a:ea typeface="+mn-ea"/>
                <a:cs typeface="+mn-cs"/>
              </a:rPr>
              <a:t> puettavat laitteet)</a:t>
            </a:r>
          </a:p>
          <a:p>
            <a:endParaRPr lang="en-US" sz="1400"/>
          </a:p>
          <a:p>
            <a:endParaRPr lang="en-US" sz="1400"/>
          </a:p>
          <a:p>
            <a:endParaRPr lang="en-GB" sz="140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a:solidFill>
                <a:schemeClr val="accent1"/>
              </a:solidFill>
            </a:endParaRPr>
          </a:p>
          <a:p>
            <a:endParaRPr lang="en-GB" sz="1500" b="1" noProof="0">
              <a:solidFill>
                <a:schemeClr val="accent1"/>
              </a:solidFill>
            </a:endParaRPr>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fi-FI" sz="675" dirty="0"/>
              <a:t>Työterveys ja -turvallisuus on yhteinen asia. Hyväksi sinulle. Hyväksi tuottavuudelle.</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pic>
        <p:nvPicPr>
          <p:cNvPr id="17" name="Bild 4" descr="111004_EU-OSHA_PPT_EU logo.png"/>
          <p:cNvPicPr>
            <a:picLocks noChangeAspect="1"/>
          </p:cNvPicPr>
          <p:nvPr/>
        </p:nvPicPr>
        <p:blipFill>
          <a:blip r:embed="rId3"/>
          <a:srcRect/>
          <a:stretch>
            <a:fillRect/>
          </a:stretch>
        </p:blipFill>
        <p:spPr bwMode="auto">
          <a:xfrm>
            <a:off x="4275137" y="4392673"/>
            <a:ext cx="427845" cy="281721"/>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58F8034C-F90F-4875-9F56-C34AA342670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0000" y="4358736"/>
            <a:ext cx="1285701" cy="328756"/>
          </a:xfrm>
          <a:prstGeom prst="rect">
            <a:avLst/>
          </a:prstGeom>
        </p:spPr>
      </p:pic>
      <p:pic>
        <p:nvPicPr>
          <p:cNvPr id="8" name="Picture 7" descr="A blue and white logo with a person in the middle&#10;&#10;Description automatically generated">
            <a:extLst>
              <a:ext uri="{FF2B5EF4-FFF2-40B4-BE49-F238E27FC236}">
                <a16:creationId xmlns:a16="http://schemas.microsoft.com/office/drawing/2014/main" id="{644E78AF-C233-41EC-B00E-0578B427F4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84582" y="4210494"/>
            <a:ext cx="411818" cy="476998"/>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fi-FI" sz="675"/>
              <a:t>Työsuojelu on yhteinen asia. Hyväksi sinulle. Hyväksi tuottavuudelle.</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fi-FI">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fi-FI">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fi-FI">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fi-FI">
                <a:solidFill>
                  <a:schemeClr val="tx2"/>
                </a:solidFill>
                <a:ea typeface="+mj-ea"/>
                <a:cs typeface="Trebuchet MS"/>
              </a:rPr>
              <a:t>Euroopan työterveys- ja työturvallisuusvirasto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fi-FI">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fi-FI" sz="2400" b="1">
                <a:solidFill>
                  <a:schemeClr val="tx2"/>
                </a:solidFill>
                <a:ea typeface="+mj-ea"/>
              </a:rPr>
              <a:t>KIITOS!</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fi-FI" sz="675" b="1">
                <a:solidFill>
                  <a:schemeClr val="tx2"/>
                </a:solidFill>
                <a:latin typeface="Arial" pitchFamily="-107" charset="0"/>
                <a:ea typeface="ＭＳ Ｐゴシック" pitchFamily="-107" charset="-128"/>
                <a:cs typeface="ＭＳ Ｐゴシック" pitchFamily="-107" charset="-128"/>
              </a:rPr>
              <a:t>https://healthy-workplaces.eu/fi</a:t>
            </a:r>
          </a:p>
        </p:txBody>
      </p:sp>
      <p:pic>
        <p:nvPicPr>
          <p:cNvPr id="14" name="Picture 13" descr="A blue and white logo with a person in the middle&#10;&#10;Description automatically generated">
            <a:extLst>
              <a:ext uri="{FF2B5EF4-FFF2-40B4-BE49-F238E27FC236}">
                <a16:creationId xmlns:a16="http://schemas.microsoft.com/office/drawing/2014/main" id="{35960F8D-713A-4783-8F50-433F468631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98056" y="4537885"/>
            <a:ext cx="411818" cy="476998"/>
          </a:xfrm>
          <a:prstGeom prst="rect">
            <a:avLst/>
          </a:prstGeom>
        </p:spPr>
      </p:pic>
      <p:pic>
        <p:nvPicPr>
          <p:cNvPr id="15" name="Picture 14" descr="A blue text on a black background&#10;&#10;Description automatically generated">
            <a:extLst>
              <a:ext uri="{FF2B5EF4-FFF2-40B4-BE49-F238E27FC236}">
                <a16:creationId xmlns:a16="http://schemas.microsoft.com/office/drawing/2014/main" id="{E35938E9-A696-4517-A545-79A5E510CDE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0000" y="4693373"/>
            <a:ext cx="1285701" cy="328756"/>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healthy-workplaces.osha.europa.eu/fi/about-topic/priority-area/remote-and-hybrid-work" TargetMode="External"/><Relationship Id="rId3" Type="http://schemas.openxmlformats.org/officeDocument/2006/relationships/hyperlink" Target="https://healthy-workplaces.osha.europa.eu/fi/about-topic/priority-area/smart-digital-systems" TargetMode="Externa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healthy-workplaces.osha.europa.eu/fi/about-topic/priority-area/automation-tasks" TargetMode="External"/><Relationship Id="rId11" Type="http://schemas.openxmlformats.org/officeDocument/2006/relationships/image" Target="../media/image21.png"/><Relationship Id="rId5" Type="http://schemas.openxmlformats.org/officeDocument/2006/relationships/hyperlink" Target="https://healthy-workplaces.osha.europa.eu/fi/about-topic/priority-area/digital-platform-work" TargetMode="External"/><Relationship Id="rId10" Type="http://schemas.openxmlformats.org/officeDocument/2006/relationships/image" Target="../media/image20.png"/><Relationship Id="rId4" Type="http://schemas.openxmlformats.org/officeDocument/2006/relationships/hyperlink" Target="https://healthy-workplaces.osha.europa.eu/fi/about-topic/priority-area/worker-management-through-ai"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uropa.eu/european-union/about-eu/institutions-bodies_fi" TargetMode="External"/><Relationship Id="rId3" Type="http://schemas.openxmlformats.org/officeDocument/2006/relationships/image" Target="../media/image29.png"/><Relationship Id="rId7" Type="http://schemas.openxmlformats.org/officeDocument/2006/relationships/hyperlink" Target="https://healthy-workplaces.osha.europa.eu/fi/campaign-partners/campaign-media-partners" TargetMode="External"/><Relationship Id="rId12"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healthy-workplaces.osha.europa.eu/fi/campaign-partners/enterprise-europe-network" TargetMode="External"/><Relationship Id="rId11" Type="http://schemas.openxmlformats.org/officeDocument/2006/relationships/hyperlink" Target="https://osha.europa.eu/fi/themes/mainstreaming-osh-education/oshvet-project-osh-vocational-education-and-training" TargetMode="External"/><Relationship Id="rId5" Type="http://schemas.openxmlformats.org/officeDocument/2006/relationships/hyperlink" Target="https://eur-lex.europa.eu/legal-content/FI/TXT/?uri=LEGISSUM%3Asocial_partners" TargetMode="External"/><Relationship Id="rId10" Type="http://schemas.openxmlformats.org/officeDocument/2006/relationships/hyperlink" Target="https://european-union.europa.eu/institutions-law-budget/institutions-and-bodies/types-institutions-and-bodies_fi" TargetMode="External"/><Relationship Id="rId4" Type="http://schemas.openxmlformats.org/officeDocument/2006/relationships/hyperlink" Target="https://healthy-workplaces.osha.europa.eu/fi/campaign-partners/official-campaign-partners" TargetMode="External"/><Relationship Id="rId9" Type="http://schemas.openxmlformats.org/officeDocument/2006/relationships/hyperlink" Target="https://healthy-workplaces.osha.europa.eu/fi/campaign-partners/national-focal-point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healthy-workplaces.eu/fi/tools-and-publications/oshwiki" TargetMode="External"/><Relationship Id="rId13" Type="http://schemas.openxmlformats.org/officeDocument/2006/relationships/hyperlink" Target="https://healthy-workplaces.eu/fi/tools-and-publications/legislation" TargetMode="External"/><Relationship Id="rId18" Type="http://schemas.openxmlformats.org/officeDocument/2006/relationships/image" Target="../media/image34.png"/><Relationship Id="rId3" Type="http://schemas.openxmlformats.org/officeDocument/2006/relationships/hyperlink" Target="https://healthy-workplaces.osha.europa.eu/fi/tools-and-publications/publications" TargetMode="External"/><Relationship Id="rId21" Type="http://schemas.openxmlformats.org/officeDocument/2006/relationships/hyperlink" Target="https://healthy-workplaces.osha.europa.eu/fi/tools-and-publications/infographics" TargetMode="External"/><Relationship Id="rId7" Type="http://schemas.openxmlformats.org/officeDocument/2006/relationships/hyperlink" Target="https://healthy-workplaces.osha.europa.eu/fi/tools-and-publications/oshwiki" TargetMode="External"/><Relationship Id="rId12" Type="http://schemas.openxmlformats.org/officeDocument/2006/relationships/hyperlink" Target="https://healthy-workplaces.osha.europa.eu/fi/tools-and-publications/legislation" TargetMode="External"/><Relationship Id="rId17" Type="http://schemas.openxmlformats.org/officeDocument/2006/relationships/image" Target="../media/image33.png"/><Relationship Id="rId25" Type="http://schemas.openxmlformats.org/officeDocument/2006/relationships/image" Target="../media/image40.png"/><Relationship Id="rId2" Type="http://schemas.openxmlformats.org/officeDocument/2006/relationships/notesSlide" Target="../notesSlides/notesSlide19.xml"/><Relationship Id="rId16" Type="http://schemas.openxmlformats.org/officeDocument/2006/relationships/image" Target="../media/image27.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s://healthy-workplaces.osha.europa.eu/fi/tools-and-publications/napo-films" TargetMode="External"/><Relationship Id="rId11" Type="http://schemas.openxmlformats.org/officeDocument/2006/relationships/hyperlink" Target="https://healthy-workplaces.osha.europa.eu/fi/tools-and-publications/case-studies" TargetMode="External"/><Relationship Id="rId24" Type="http://schemas.openxmlformats.org/officeDocument/2006/relationships/image" Target="../media/image39.png"/><Relationship Id="rId5" Type="http://schemas.openxmlformats.org/officeDocument/2006/relationships/hyperlink" Target="https://healthy-workplaces.osha.europa.eu/fi/tools-and-publications/campaign-toolkit" TargetMode="External"/><Relationship Id="rId15" Type="http://schemas.openxmlformats.org/officeDocument/2006/relationships/image" Target="../media/image32.png"/><Relationship Id="rId23" Type="http://schemas.openxmlformats.org/officeDocument/2006/relationships/image" Target="../media/image38.png"/><Relationship Id="rId10" Type="http://schemas.openxmlformats.org/officeDocument/2006/relationships/hyperlink" Target="https://healthy-workplaces.osha.europa.eu/fi/tools-and-publications/social-media-kit" TargetMode="External"/><Relationship Id="rId19" Type="http://schemas.openxmlformats.org/officeDocument/2006/relationships/image" Target="../media/image35.png"/><Relationship Id="rId4" Type="http://schemas.openxmlformats.org/officeDocument/2006/relationships/hyperlink" Target="https://healthy-workplaces.osha.europa.eu/fi/tools-and-publications/campaign-materials" TargetMode="External"/><Relationship Id="rId9" Type="http://schemas.openxmlformats.org/officeDocument/2006/relationships/image" Target="../media/image30.png"/><Relationship Id="rId14" Type="http://schemas.openxmlformats.org/officeDocument/2006/relationships/image" Target="../media/image31.png"/><Relationship Id="rId22" Type="http://schemas.openxmlformats.org/officeDocument/2006/relationships/image" Target="../media/image37.emf"/></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fi/media-centre/events" TargetMode="External"/><Relationship Id="rId13" Type="http://schemas.openxmlformats.org/officeDocument/2006/relationships/image" Target="../media/image32.png"/><Relationship Id="rId18" Type="http://schemas.openxmlformats.org/officeDocument/2006/relationships/hyperlink" Target="https://healthy-workplaces.eu/en/get-involved/european-week" TargetMode="External"/><Relationship Id="rId3" Type="http://schemas.openxmlformats.org/officeDocument/2006/relationships/hyperlink" Target="https://healthy-workplaces.osha.europa.eu/fi/get-involved/european-week" TargetMode="External"/><Relationship Id="rId21" Type="http://schemas.openxmlformats.org/officeDocument/2006/relationships/image" Target="../media/image45.png"/><Relationship Id="rId7" Type="http://schemas.openxmlformats.org/officeDocument/2006/relationships/hyperlink" Target="https://healthy-workplaces.osha.europa.eu/fi/tools-and-publications/campaign-materials" TargetMode="External"/><Relationship Id="rId12" Type="http://schemas.openxmlformats.org/officeDocument/2006/relationships/image" Target="../media/image34.png"/><Relationship Id="rId17" Type="http://schemas.openxmlformats.org/officeDocument/2006/relationships/image" Target="../media/image43.emf"/><Relationship Id="rId2" Type="http://schemas.openxmlformats.org/officeDocument/2006/relationships/notesSlide" Target="../notesSlides/notesSlide20.xml"/><Relationship Id="rId16" Type="http://schemas.openxmlformats.org/officeDocument/2006/relationships/image" Target="../media/image42.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healthy-workplaces.osha.europa.eu/fi/tools-and-publications/campaign-toolkit" TargetMode="External"/><Relationship Id="rId11" Type="http://schemas.openxmlformats.org/officeDocument/2006/relationships/image" Target="../media/image33.png"/><Relationship Id="rId5" Type="http://schemas.openxmlformats.org/officeDocument/2006/relationships/hyperlink" Target="https://healthy-workplaces.osha.europa.eu/fi/get-involved/good-practice-awards" TargetMode="External"/><Relationship Id="rId15" Type="http://schemas.openxmlformats.org/officeDocument/2006/relationships/image" Target="../media/image41.png"/><Relationship Id="rId10" Type="http://schemas.openxmlformats.org/officeDocument/2006/relationships/hyperlink" Target="https://healthy-workplaces.osha.europa.eu/fi/tools-and-publications/social-media-kit" TargetMode="External"/><Relationship Id="rId19" Type="http://schemas.openxmlformats.org/officeDocument/2006/relationships/image" Target="../media/image44.png"/><Relationship Id="rId4" Type="http://schemas.openxmlformats.org/officeDocument/2006/relationships/hyperlink" Target="https://healthy-workplaces.osha.europa.eu/fi/get-involved/become-campaign-partner" TargetMode="External"/><Relationship Id="rId9" Type="http://schemas.openxmlformats.org/officeDocument/2006/relationships/hyperlink" Target="https://healthy-workplaces.osha.europa.eu/fi/get-involved/get-your-certificate" TargetMode="External"/><Relationship Id="rId1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fi/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1.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fi/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s://healthy-workplaces.eu/fi"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0000" y="2673000"/>
            <a:ext cx="7646400" cy="1107996"/>
          </a:xfrm>
        </p:spPr>
        <p:txBody>
          <a:bodyPr>
            <a:spAutoFit/>
          </a:bodyPr>
          <a:lstStyle/>
          <a:p>
            <a:r>
              <a:rPr lang="fi-FI" sz="2400"/>
              <a:t>Terveellinen työ -kampanja 2023–2025</a:t>
            </a:r>
            <a:br>
              <a:rPr lang="fi-FI" sz="2400"/>
            </a:br>
            <a:r>
              <a:rPr lang="fi-FI" sz="2400"/>
              <a:t>Digiajan turvallinen ja terveellinen työ</a:t>
            </a:r>
            <a:br>
              <a:rPr lang="fi-FI" sz="2400"/>
            </a:br>
            <a:endParaRPr lang="fi-FI" sz="240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469500"/>
            <a:ext cx="6931875" cy="415498"/>
          </a:xfrm>
        </p:spPr>
        <p:txBody>
          <a:bodyPr wrap="square">
            <a:spAutoFit/>
          </a:bodyPr>
          <a:lstStyle/>
          <a:p>
            <a:r>
              <a:rPr lang="fi-FI" dirty="0"/>
              <a:t>Digitalisoituneessa työelämässä on huolehdittava tehokkaasta vaarojen ja haittojen ennaltaehkäisystä</a:t>
            </a:r>
            <a:endParaRPr lang="fi-FI" strike="sngStrike" dirty="0"/>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24383" y="863788"/>
            <a:ext cx="7719506" cy="2652521"/>
          </a:xfrm>
        </p:spPr>
        <p:txBody>
          <a:bodyPr wrap="square" lIns="0" tIns="0" rIns="0" bIns="0">
            <a:spAutoFit/>
          </a:bodyPr>
          <a:lstStyle/>
          <a:p>
            <a:pPr marR="0" lvl="0">
              <a:lnSpc>
                <a:spcPct val="115000"/>
              </a:lnSpc>
              <a:spcBef>
                <a:spcPts val="0"/>
              </a:spcBef>
              <a:spcAft>
                <a:spcPts val="200"/>
              </a:spcAft>
              <a:tabLst>
                <a:tab pos="457200" algn="l"/>
              </a:tabLst>
            </a:pPr>
            <a:r>
              <a:rPr lang="fi-FI" sz="1600" dirty="0">
                <a:solidFill>
                  <a:srgbClr val="003399"/>
                </a:solidFill>
              </a:rPr>
              <a:t>Kampanjan tarkoituksena on</a:t>
            </a:r>
          </a:p>
          <a:p>
            <a:pPr marL="342900" indent="-342900">
              <a:lnSpc>
                <a:spcPct val="115000"/>
              </a:lnSpc>
              <a:spcBef>
                <a:spcPts val="0"/>
              </a:spcBef>
              <a:spcAft>
                <a:spcPts val="200"/>
              </a:spcAft>
              <a:buFont typeface="Symbol" panose="05050102010706020507" pitchFamily="18" charset="2"/>
              <a:buChar char=""/>
              <a:tabLst>
                <a:tab pos="457200" algn="l"/>
              </a:tabLst>
            </a:pPr>
            <a:r>
              <a:rPr lang="fi-FI" sz="1600" dirty="0">
                <a:solidFill>
                  <a:schemeClr val="accent1"/>
                </a:solidFill>
                <a:latin typeface="Arial" panose="020B0604020202020204" pitchFamily="34" charset="0"/>
                <a:ea typeface="Arial" panose="020B0604020202020204" pitchFamily="34" charset="0"/>
                <a:cs typeface="Arial" panose="020B0604020202020204" pitchFamily="34" charset="0"/>
              </a:rPr>
              <a:t>lisätä tietämystä digitaaliteknologioiden turvallisesta ja tuottavuutta edistävästä käytöstä kaikilla aloilla</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fi-FI" sz="1600" dirty="0">
                <a:solidFill>
                  <a:schemeClr val="accent1"/>
                </a:solidFill>
                <a:latin typeface="Arial" panose="020B0604020202020204" pitchFamily="34" charset="0"/>
                <a:ea typeface="Arial" panose="020B0604020202020204" pitchFamily="34" charset="0"/>
                <a:cs typeface="Arial" panose="020B0604020202020204" pitchFamily="34" charset="0"/>
              </a:rPr>
              <a:t>lisätä tietoa digitalisaatiosta ja sen vaikutuksista työterveyteen ja -turvallisuuteen</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fi-FI" sz="1600" dirty="0">
                <a:solidFill>
                  <a:schemeClr val="accent1"/>
                </a:solidFill>
                <a:latin typeface="Arial" panose="020B0604020202020204" pitchFamily="34" charset="0"/>
                <a:ea typeface="Arial" panose="020B0604020202020204" pitchFamily="34" charset="0"/>
                <a:cs typeface="Arial" panose="020B0604020202020204" pitchFamily="34" charset="0"/>
              </a:rPr>
              <a:t>tiedottaa uusista riskeistä ja mahdollisuuksista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fi-FI" sz="1600" dirty="0">
                <a:solidFill>
                  <a:schemeClr val="accent1"/>
                </a:solidFill>
                <a:latin typeface="Arial" panose="020B0604020202020204" pitchFamily="34" charset="0"/>
                <a:ea typeface="Arial" panose="020B0604020202020204" pitchFamily="34" charset="0"/>
                <a:cs typeface="Arial" panose="020B0604020202020204" pitchFamily="34" charset="0"/>
              </a:rPr>
              <a:t>edistää riskinarviointia sekä työn digitaalisen muutoksen terveellistä ja turvallista hallintaa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fi-FI" sz="1600" dirty="0">
                <a:solidFill>
                  <a:schemeClr val="accent1"/>
                </a:solidFill>
                <a:latin typeface="Arial" panose="020B0604020202020204" pitchFamily="34" charset="0"/>
                <a:ea typeface="Arial" panose="020B0604020202020204" pitchFamily="34" charset="0"/>
                <a:cs typeface="Arial" panose="020B0604020202020204" pitchFamily="34" charset="0"/>
              </a:rPr>
              <a:t>edistää tiedonvaihtoa ja hyvien käytäntöjen jakamista</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i-FI" sz="2400"/>
              <a:t>Kampanjan tavoitteet</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fi-FI" sz="2400"/>
              <a:t>Keskeiset teemat</a:t>
            </a:r>
          </a:p>
        </p:txBody>
      </p:sp>
      <p:sp>
        <p:nvSpPr>
          <p:cNvPr id="4" name="TextBox 3"/>
          <p:cNvSpPr txBox="1"/>
          <p:nvPr/>
        </p:nvSpPr>
        <p:spPr>
          <a:xfrm>
            <a:off x="4691744" y="4233928"/>
            <a:ext cx="1881045" cy="369332"/>
          </a:xfrm>
          <a:prstGeom prst="rect">
            <a:avLst/>
          </a:prstGeom>
          <a:noFill/>
        </p:spPr>
        <p:txBody>
          <a:bodyPr wrap="square" lIns="0" tIns="0" rIns="0" bIns="0" rtlCol="0" anchor="ctr" anchorCtr="0">
            <a:spAutoFit/>
          </a:bodyPr>
          <a:lstStyle/>
          <a:p>
            <a:pPr algn="ctr"/>
            <a:r>
              <a:rPr lang="fi-FI" sz="1200" b="1" dirty="0">
                <a:solidFill>
                  <a:schemeClr val="accent1"/>
                </a:solidFill>
                <a:latin typeface="+mj-lt"/>
                <a:ea typeface="+mj-ea"/>
                <a:cs typeface="Trebuchet MS"/>
                <a:hlinkClick r:id="rId3"/>
              </a:rPr>
              <a:t>Älykkäät digitaaliset järjestelmät</a:t>
            </a:r>
          </a:p>
        </p:txBody>
      </p:sp>
      <p:sp>
        <p:nvSpPr>
          <p:cNvPr id="20" name="TextBox 3">
            <a:extLst>
              <a:ext uri="{FF2B5EF4-FFF2-40B4-BE49-F238E27FC236}">
                <a16:creationId xmlns:a16="http://schemas.microsoft.com/office/drawing/2014/main" id="{7112F58D-1582-0B48-BE64-71C3B9526F27}"/>
              </a:ext>
            </a:extLst>
          </p:cNvPr>
          <p:cNvSpPr txBox="1"/>
          <p:nvPr/>
        </p:nvSpPr>
        <p:spPr>
          <a:xfrm>
            <a:off x="1941289" y="4211066"/>
            <a:ext cx="1881045" cy="369332"/>
          </a:xfrm>
          <a:prstGeom prst="rect">
            <a:avLst/>
          </a:prstGeom>
          <a:noFill/>
        </p:spPr>
        <p:txBody>
          <a:bodyPr wrap="square" lIns="0" tIns="0" rIns="0" bIns="0" rtlCol="0" anchor="ctr" anchorCtr="0">
            <a:spAutoFit/>
          </a:bodyPr>
          <a:lstStyle/>
          <a:p>
            <a:pPr algn="ctr"/>
            <a:r>
              <a:rPr lang="fi-FI" sz="1200" b="1" dirty="0">
                <a:solidFill>
                  <a:schemeClr val="accent1"/>
                </a:solidFill>
                <a:cs typeface="Trebuchet MS"/>
                <a:hlinkClick r:id="rId4"/>
              </a:rPr>
              <a:t>Tekoälyn hyödyntäminen työn johtamisessa</a:t>
            </a:r>
            <a:endParaRPr lang="fi-FI" sz="1200" b="1" strike="sngStrike" dirty="0">
              <a:solidFill>
                <a:schemeClr val="accent1"/>
              </a:solidFill>
              <a:cs typeface="Trebuchet MS"/>
              <a:hlinkClick r:id="rId4"/>
            </a:endParaRPr>
          </a:p>
        </p:txBody>
      </p:sp>
      <p:sp>
        <p:nvSpPr>
          <p:cNvPr id="23" name="TextBox 3">
            <a:extLst>
              <a:ext uri="{FF2B5EF4-FFF2-40B4-BE49-F238E27FC236}">
                <a16:creationId xmlns:a16="http://schemas.microsoft.com/office/drawing/2014/main" id="{2F0BCF37-1A7A-3D42-AC64-F62D331489E1}"/>
              </a:ext>
            </a:extLst>
          </p:cNvPr>
          <p:cNvSpPr txBox="1"/>
          <p:nvPr/>
        </p:nvSpPr>
        <p:spPr>
          <a:xfrm>
            <a:off x="739134" y="2375265"/>
            <a:ext cx="1928781" cy="191656"/>
          </a:xfrm>
          <a:prstGeom prst="rect">
            <a:avLst/>
          </a:prstGeom>
          <a:noFill/>
        </p:spPr>
        <p:txBody>
          <a:bodyPr wrap="square" lIns="0" tIns="0" rIns="0" bIns="0" rtlCol="0" anchor="ctr" anchorCtr="0">
            <a:spAutoFit/>
          </a:bodyPr>
          <a:lstStyle/>
          <a:p>
            <a:pPr algn="ctr"/>
            <a:r>
              <a:rPr lang="fi-FI" sz="1200" b="1" dirty="0">
                <a:solidFill>
                  <a:schemeClr val="accent1"/>
                </a:solidFill>
                <a:cs typeface="Trebuchet MS"/>
                <a:hlinkClick r:id="rId5"/>
              </a:rPr>
              <a:t>Digitaalinen alustatyö</a:t>
            </a: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382255"/>
            <a:ext cx="1990896" cy="184666"/>
          </a:xfrm>
          <a:prstGeom prst="rect">
            <a:avLst/>
          </a:prstGeom>
          <a:noFill/>
        </p:spPr>
        <p:txBody>
          <a:bodyPr wrap="square" lIns="0" tIns="0" rIns="0" bIns="0" rtlCol="0" anchor="ctr" anchorCtr="0">
            <a:spAutoFit/>
          </a:bodyPr>
          <a:lstStyle/>
          <a:p>
            <a:pPr algn="ctr"/>
            <a:r>
              <a:rPr lang="fi-FI" sz="1200" b="1" dirty="0">
                <a:solidFill>
                  <a:schemeClr val="accent1"/>
                </a:solidFill>
                <a:latin typeface="+mj-lt"/>
                <a:ea typeface="+mj-ea"/>
                <a:cs typeface="Trebuchet MS"/>
                <a:hlinkClick r:id="rId6"/>
              </a:rPr>
              <a:t>Tehtävien automatisointi</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8"/>
            <a:stretch>
              <a:fillRect/>
            </a:stretch>
          </a:blipFill>
          <a:ln w="38100">
            <a:solidFill>
              <a:srgbClr val="ACC700"/>
            </a:solidFill>
          </a:ln>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8"/>
            <a:stretch>
              <a:fillRect/>
            </a:stretch>
          </a:blipFill>
          <a:ln w="38100">
            <a:solidFill>
              <a:srgbClr val="ACC700"/>
            </a:solidFill>
          </a:ln>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8"/>
            <a:stretch>
              <a:fillRect/>
            </a:stretch>
          </a:blipFill>
          <a:ln w="38100">
            <a:solidFill>
              <a:srgbClr val="ACC700"/>
            </a:solidFill>
          </a:ln>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8"/>
            <a:stretch>
              <a:fillRect/>
            </a:stretch>
          </a:blipFill>
          <a:ln w="38100">
            <a:solidFill>
              <a:srgbClr val="ACC700"/>
            </a:solidFill>
          </a:ln>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41289" y="2903556"/>
            <a:ext cx="1866667" cy="1260000"/>
          </a:xfrm>
          <a:prstGeom prst="rect">
            <a:avLst/>
          </a:prstGeom>
          <a:blipFill>
            <a:blip r:embed="rId8"/>
            <a:stretch>
              <a:fillRect/>
            </a:stretch>
          </a:blipFill>
          <a:ln w="38100">
            <a:solidFill>
              <a:srgbClr val="ACC700"/>
            </a:solidFill>
          </a:ln>
        </p:spPr>
      </p:pic>
      <p:sp>
        <p:nvSpPr>
          <p:cNvPr id="25" name="TextBox 24"/>
          <p:cNvSpPr txBox="1"/>
          <p:nvPr/>
        </p:nvSpPr>
        <p:spPr>
          <a:xfrm>
            <a:off x="5908220" y="2382769"/>
            <a:ext cx="1990896" cy="184666"/>
          </a:xfrm>
          <a:prstGeom prst="rect">
            <a:avLst/>
          </a:prstGeom>
          <a:noFill/>
        </p:spPr>
        <p:txBody>
          <a:bodyPr wrap="square" lIns="0" tIns="0" rIns="0" bIns="0" rtlCol="0" anchor="ctr" anchorCtr="0">
            <a:spAutoFit/>
          </a:bodyPr>
          <a:lstStyle/>
          <a:p>
            <a:pPr algn="ctr"/>
            <a:r>
              <a:rPr lang="fi-FI" sz="1200" b="1" dirty="0">
                <a:solidFill>
                  <a:schemeClr val="accent1"/>
                </a:solidFill>
                <a:latin typeface="+mj-lt"/>
                <a:ea typeface="+mj-ea"/>
                <a:cs typeface="Trebuchet MS"/>
                <a:hlinkClick r:id="rId13"/>
              </a:rPr>
              <a:t>Etä- ja hybridityö</a:t>
            </a: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i-FI" sz="2400">
                <a:solidFill>
                  <a:srgbClr val="003399"/>
                </a:solidFill>
              </a:rPr>
              <a:t>Keskeiset teemat: digitaalinen alustatyö</a:t>
            </a:r>
          </a:p>
        </p:txBody>
      </p:sp>
      <p:sp>
        <p:nvSpPr>
          <p:cNvPr id="4" name="TextBox 3"/>
          <p:cNvSpPr txBox="1"/>
          <p:nvPr/>
        </p:nvSpPr>
        <p:spPr>
          <a:xfrm>
            <a:off x="3617386" y="888493"/>
            <a:ext cx="4392488" cy="954107"/>
          </a:xfrm>
          <a:prstGeom prst="rect">
            <a:avLst/>
          </a:prstGeom>
          <a:noFill/>
        </p:spPr>
        <p:txBody>
          <a:bodyPr wrap="square" rtlCol="0">
            <a:spAutoFit/>
          </a:bodyPr>
          <a:lstStyle/>
          <a:p>
            <a:pPr lvl="0"/>
            <a:endParaRPr lang="en-US" sz="1400" b="1" dirty="0">
              <a:solidFill>
                <a:srgbClr val="003399"/>
              </a:solidFill>
            </a:endParaRPr>
          </a:p>
          <a:p>
            <a:r>
              <a:rPr lang="fi-FI"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”Alustatyö käsittää usein työn ammateissa ja toimialoilla, joilla riskit ovat suuria ja joissa työolot ovat tavanomaista huonommat.”</a:t>
            </a:r>
            <a:r>
              <a:rPr lang="fi-FI" sz="1400" b="1" i="1" dirty="0">
                <a:solidFill>
                  <a:srgbClr val="E64715"/>
                </a:solidFill>
              </a:rPr>
              <a:t> </a:t>
            </a:r>
            <a:r>
              <a:rPr lang="fi-FI"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200367"/>
            <a:ext cx="7776864" cy="830997"/>
          </a:xfrm>
          <a:prstGeom prst="rect">
            <a:avLst/>
          </a:prstGeom>
          <a:noFill/>
        </p:spPr>
        <p:txBody>
          <a:bodyPr wrap="square" rtlCol="0">
            <a:spAutoFit/>
          </a:bodyPr>
          <a:lstStyle/>
          <a:p>
            <a:pPr lvl="0"/>
            <a:r>
              <a:rPr lang="fi-FI" sz="1600" b="1" dirty="0">
                <a:solidFill>
                  <a:srgbClr val="003399"/>
                </a:solidFill>
              </a:rPr>
              <a:t>Tällä tarkoitetaan työtä, jota tehdään tai välitetään verkkoalustan, eli verkossa toimivan digitaalitekniikoita hyödyntävän markkinapaikan, kautta. Alustat helpottavat työntekijöiden tarjoamien palveluiden ja kysynnän kohtaamista. </a:t>
            </a:r>
            <a:endParaRPr lang="fi-FI" sz="1600" b="1" strike="sngStrike" dirty="0">
              <a:solidFill>
                <a:srgbClr val="003399"/>
              </a:solidFill>
            </a:endParaRP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31200"/>
            <a:ext cx="1800200" cy="369332"/>
          </a:xfrm>
          <a:prstGeom prst="rect">
            <a:avLst/>
          </a:prstGeom>
          <a:noFill/>
        </p:spPr>
        <p:txBody>
          <a:bodyPr wrap="square" rtlCol="0">
            <a:spAutoFit/>
          </a:bodyPr>
          <a:lstStyle/>
          <a:p>
            <a:pPr lvl="0"/>
            <a:r>
              <a:rPr lang="fi-FI" b="1" u="sng" dirty="0">
                <a:solidFill>
                  <a:srgbClr val="ACC700"/>
                </a:solidFill>
              </a:rPr>
              <a:t>MÄÄRITELMÄ</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i-FI" sz="2400">
                <a:solidFill>
                  <a:srgbClr val="003399"/>
                </a:solidFill>
              </a:rPr>
              <a:t>Keskeiset teemat: digitaalinen alustatyö</a:t>
            </a:r>
          </a:p>
        </p:txBody>
      </p:sp>
      <p:sp>
        <p:nvSpPr>
          <p:cNvPr id="4" name="TextBox 3"/>
          <p:cNvSpPr txBox="1"/>
          <p:nvPr/>
        </p:nvSpPr>
        <p:spPr>
          <a:xfrm>
            <a:off x="437824" y="915988"/>
            <a:ext cx="7086504" cy="3234219"/>
          </a:xfrm>
          <a:prstGeom prst="rect">
            <a:avLst/>
          </a:prstGeom>
          <a:noFill/>
        </p:spPr>
        <p:txBody>
          <a:bodyPr wrap="square" rtlCol="0">
            <a:spAutoFit/>
          </a:bodyPr>
          <a:lstStyle/>
          <a:p>
            <a:pPr lvl="0"/>
            <a:r>
              <a:rPr lang="fi-FI" b="1" dirty="0">
                <a:solidFill>
                  <a:srgbClr val="ACC700"/>
                </a:solidFill>
              </a:rPr>
              <a:t>MAHDOLLISUUKSIA </a:t>
            </a:r>
          </a:p>
          <a:p>
            <a:pPr marL="285750" lvl="0" indent="-285750">
              <a:buFont typeface="Arial" panose="020B0604020202020204" pitchFamily="34" charset="0"/>
              <a:buChar char="•"/>
            </a:pPr>
            <a:r>
              <a:rPr lang="fi-FI" sz="1600" b="1" dirty="0">
                <a:solidFill>
                  <a:srgbClr val="003399"/>
                </a:solidFill>
              </a:rPr>
              <a:t>itsenäinen työ</a:t>
            </a:r>
          </a:p>
          <a:p>
            <a:pPr marL="285750" lvl="0" indent="-285750">
              <a:buFont typeface="Arial" panose="020B0604020202020204" pitchFamily="34" charset="0"/>
              <a:buChar char="•"/>
            </a:pPr>
            <a:r>
              <a:rPr lang="fi-FI" sz="1600" b="1" dirty="0">
                <a:solidFill>
                  <a:srgbClr val="003399"/>
                </a:solidFill>
              </a:rPr>
              <a:t>joustavat työajat</a:t>
            </a:r>
          </a:p>
          <a:p>
            <a:pPr marL="285750" lvl="0" indent="-285750">
              <a:buFont typeface="Arial" panose="020B0604020202020204" pitchFamily="34" charset="0"/>
              <a:buChar char="•"/>
            </a:pPr>
            <a:r>
              <a:rPr lang="fi-FI" sz="1600" b="1" dirty="0">
                <a:solidFill>
                  <a:srgbClr val="003399"/>
                </a:solidFill>
              </a:rPr>
              <a:t>helpottaa epäedullisessa asemassa olevien työntekijöiden pääsyä työmarkkinoille </a:t>
            </a:r>
          </a:p>
          <a:p>
            <a:pPr lvl="0"/>
            <a:endParaRPr lang="en-US" sz="2000" b="1" dirty="0">
              <a:solidFill>
                <a:srgbClr val="003399"/>
              </a:solidFill>
            </a:endParaRPr>
          </a:p>
          <a:p>
            <a:pPr lvl="0" defTabSz="342900">
              <a:spcBef>
                <a:spcPts val="450"/>
              </a:spcBef>
              <a:buClr>
                <a:srgbClr val="003399"/>
              </a:buClr>
            </a:pPr>
            <a:r>
              <a:rPr lang="fi-FI" b="1" dirty="0">
                <a:solidFill>
                  <a:srgbClr val="ACC700"/>
                </a:solidFill>
              </a:rPr>
              <a:t>RISKEJÄ JA HAASTEITA</a:t>
            </a:r>
          </a:p>
          <a:p>
            <a:pPr marL="285750" lvl="0" indent="-285750">
              <a:buFont typeface="Arial" panose="020B0604020202020204" pitchFamily="34" charset="0"/>
              <a:buChar char="•"/>
            </a:pPr>
            <a:r>
              <a:rPr lang="fi-FI" sz="1600" b="1" dirty="0">
                <a:solidFill>
                  <a:srgbClr val="003399"/>
                </a:solidFill>
              </a:rPr>
              <a:t>ammatillinen eristyneisyys</a:t>
            </a:r>
          </a:p>
          <a:p>
            <a:pPr marL="285750" lvl="0" indent="-285750">
              <a:buFont typeface="Arial" panose="020B0604020202020204" pitchFamily="34" charset="0"/>
              <a:buChar char="•"/>
            </a:pPr>
            <a:r>
              <a:rPr lang="fi-FI" sz="1600" b="1" dirty="0">
                <a:solidFill>
                  <a:srgbClr val="003399"/>
                </a:solidFill>
              </a:rPr>
              <a:t>pitkät tai epäsäännölliset työajat </a:t>
            </a:r>
          </a:p>
          <a:p>
            <a:pPr marL="285750" lvl="0" indent="-285750">
              <a:buFont typeface="Arial" panose="020B0604020202020204" pitchFamily="34" charset="0"/>
              <a:buChar char="•"/>
            </a:pPr>
            <a:r>
              <a:rPr lang="fi-FI" sz="1600" b="1" dirty="0">
                <a:solidFill>
                  <a:srgbClr val="003399"/>
                </a:solidFill>
              </a:rPr>
              <a:t>Algoritminen johtaminen</a:t>
            </a:r>
          </a:p>
          <a:p>
            <a:pPr marL="285750" lvl="0" indent="-285750">
              <a:buFont typeface="Arial" panose="020B0604020202020204" pitchFamily="34" charset="0"/>
              <a:buChar char="•"/>
            </a:pPr>
            <a:r>
              <a:rPr lang="fi-FI" sz="1600" b="1" dirty="0">
                <a:solidFill>
                  <a:srgbClr val="003399"/>
                </a:solidFill>
              </a:rPr>
              <a:t>digitaalinen seuranta/valvonta</a:t>
            </a:r>
          </a:p>
          <a:p>
            <a:pPr marL="285750" lvl="0" indent="-285750">
              <a:buFont typeface="Arial" panose="020B0604020202020204" pitchFamily="34" charset="0"/>
              <a:buChar char="•"/>
            </a:pPr>
            <a:r>
              <a:rPr lang="fi-FI" sz="1600" b="1" dirty="0">
                <a:solidFill>
                  <a:srgbClr val="003399"/>
                </a:solidFill>
              </a:rPr>
              <a:t>puutteita työsuojelussäännöksissä</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i-FI" sz="2400" dirty="0">
                <a:solidFill>
                  <a:srgbClr val="003399"/>
                </a:solidFill>
              </a:rPr>
              <a:t>Keskeiset teemat: tehtävien automatisointi</a:t>
            </a:r>
          </a:p>
        </p:txBody>
      </p:sp>
      <p:sp>
        <p:nvSpPr>
          <p:cNvPr id="4" name="TextBox 3"/>
          <p:cNvSpPr txBox="1"/>
          <p:nvPr/>
        </p:nvSpPr>
        <p:spPr>
          <a:xfrm>
            <a:off x="3557164" y="663535"/>
            <a:ext cx="4686724" cy="1908215"/>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fi-FI"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”Digitaaliteknologioiden käyttö automaatioprosesseissa tuo monia mahdollisuuksia, mutta myös mahdollisia riskejä ja haasteita, kuten ihmisten tilannetietoisuuden menettäminen, liiallinen luottamus teknologiaan tai mahdollinen työntekijöiden erityisosaamisen menettäminen.”</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178186"/>
            <a:ext cx="7848872" cy="1077218"/>
          </a:xfrm>
          <a:prstGeom prst="rect">
            <a:avLst/>
          </a:prstGeom>
          <a:noFill/>
        </p:spPr>
        <p:txBody>
          <a:bodyPr wrap="square" rtlCol="0">
            <a:spAutoFit/>
          </a:bodyPr>
          <a:lstStyle/>
          <a:p>
            <a:pPr lvl="0"/>
            <a:r>
              <a:rPr lang="fi-FI" sz="1600" b="1" dirty="0">
                <a:solidFill>
                  <a:srgbClr val="003399"/>
                </a:solidFill>
              </a:rPr>
              <a:t>Tehtävien automatisoinnissa hyödynnetään järjestelmiä tai teknisiä menettelyjä, joiden avulla laite tai järjestelmä suorittaa (osittain tai kokonaan) toiminnon, jonka aiemmin suoritti (tai olisi voinut suorittaa osittain tai kokonaan) ihminen.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85518"/>
            <a:ext cx="1800200" cy="369332"/>
          </a:xfrm>
          <a:prstGeom prst="rect">
            <a:avLst/>
          </a:prstGeom>
          <a:noFill/>
        </p:spPr>
        <p:txBody>
          <a:bodyPr wrap="square" rtlCol="0">
            <a:spAutoFit/>
          </a:bodyPr>
          <a:lstStyle/>
          <a:p>
            <a:pPr lvl="0"/>
            <a:r>
              <a:rPr lang="fi-FI" b="1" u="sng" dirty="0">
                <a:solidFill>
                  <a:srgbClr val="ACC700"/>
                </a:solidFill>
              </a:rPr>
              <a:t>MÄÄRITELMÄ</a:t>
            </a:r>
            <a:endParaRPr lang="fi-FI" sz="2000" b="1" u="sng" dirty="0">
              <a:solidFill>
                <a:srgbClr val="ACC700"/>
              </a:solidFill>
            </a:endParaRP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i-FI" sz="2400" dirty="0">
                <a:solidFill>
                  <a:srgbClr val="003399"/>
                </a:solidFill>
              </a:rPr>
              <a:t>Keskeiset teemat: tehtävien automatisointi</a:t>
            </a:r>
          </a:p>
        </p:txBody>
      </p:sp>
      <p:sp>
        <p:nvSpPr>
          <p:cNvPr id="4" name="TextBox 3"/>
          <p:cNvSpPr txBox="1"/>
          <p:nvPr/>
        </p:nvSpPr>
        <p:spPr>
          <a:xfrm>
            <a:off x="450001" y="902828"/>
            <a:ext cx="6901413" cy="2495555"/>
          </a:xfrm>
          <a:prstGeom prst="rect">
            <a:avLst/>
          </a:prstGeom>
          <a:noFill/>
        </p:spPr>
        <p:txBody>
          <a:bodyPr wrap="square" lIns="91440" tIns="45720" rIns="91440" bIns="45720" rtlCol="0" anchor="t">
            <a:spAutoFit/>
          </a:bodyPr>
          <a:lstStyle/>
          <a:p>
            <a:r>
              <a:rPr lang="fi-FI" b="1" dirty="0">
                <a:solidFill>
                  <a:srgbClr val="ACC700"/>
                </a:solidFill>
              </a:rPr>
              <a:t>MAHDOLLISUUKSIA </a:t>
            </a:r>
          </a:p>
          <a:p>
            <a:pPr marL="342900" indent="-342900">
              <a:buFont typeface="Arial" panose="020B0604020202020204" pitchFamily="34" charset="0"/>
              <a:buChar char="•"/>
            </a:pPr>
            <a:r>
              <a:rPr lang="fi-FI" sz="1600" b="1" dirty="0">
                <a:solidFill>
                  <a:srgbClr val="003399"/>
                </a:solidFill>
              </a:rPr>
              <a:t>Suuririskisten tai toistuvien tehtävien automatisointi </a:t>
            </a:r>
            <a:endParaRPr lang="fi-FI" sz="1600" b="1" dirty="0">
              <a:solidFill>
                <a:srgbClr val="003399"/>
              </a:solidFill>
              <a:cs typeface="Arial"/>
            </a:endParaRPr>
          </a:p>
          <a:p>
            <a:pPr marL="342900" indent="-342900">
              <a:buFont typeface="Arial" panose="020B0604020202020204" pitchFamily="34" charset="0"/>
              <a:buChar char="•"/>
            </a:pPr>
            <a:r>
              <a:rPr lang="fi-FI" sz="1600" b="1" dirty="0">
                <a:solidFill>
                  <a:srgbClr val="003399"/>
                </a:solidFill>
              </a:rPr>
              <a:t>Työntekijöille jää enemmän aikaa oppia tai toimia luovasti </a:t>
            </a:r>
            <a:endParaRPr lang="fi-FI" sz="1600" b="1" dirty="0">
              <a:solidFill>
                <a:srgbClr val="003399"/>
              </a:solidFill>
              <a:cs typeface="Arial"/>
            </a:endParaRPr>
          </a:p>
          <a:p>
            <a:pPr marL="342900" lvl="0" indent="-342900">
              <a:buFont typeface="Arial" panose="020B0604020202020204" pitchFamily="34" charset="0"/>
              <a:buChar char="•"/>
            </a:pPr>
            <a:r>
              <a:rPr lang="fi-FI" sz="1600" b="1" dirty="0">
                <a:solidFill>
                  <a:srgbClr val="003399"/>
                </a:solidFill>
              </a:rPr>
              <a:t>Vähäisempi todennäköisyys altistua vaaralliselle ympäristölle</a:t>
            </a:r>
            <a:endParaRPr lang="fi-FI" sz="1600" b="1" dirty="0">
              <a:solidFill>
                <a:srgbClr val="003399"/>
              </a:solidFill>
              <a:cs typeface="Arial"/>
            </a:endParaRP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fi-FI" b="1" dirty="0">
                <a:solidFill>
                  <a:srgbClr val="ACC700"/>
                </a:solidFill>
              </a:rPr>
              <a:t>RISKEJÄ JA HAASTEITA</a:t>
            </a:r>
            <a:endParaRPr lang="fi-FI" b="1" dirty="0">
              <a:solidFill>
                <a:srgbClr val="ACC700"/>
              </a:solidFill>
              <a:cs typeface="Arial"/>
            </a:endParaRPr>
          </a:p>
          <a:p>
            <a:pPr marL="285750" lvl="0" indent="-285750">
              <a:buFont typeface="Arial" panose="020B0604020202020204" pitchFamily="34" charset="0"/>
              <a:buChar char="•"/>
            </a:pPr>
            <a:r>
              <a:rPr lang="fi-FI" sz="1600" b="1" dirty="0">
                <a:solidFill>
                  <a:srgbClr val="003399"/>
                </a:solidFill>
              </a:rPr>
              <a:t>Inhimillisen tilannetietoisuuden menetys</a:t>
            </a:r>
            <a:endParaRPr lang="fi-FI" sz="1600" b="1" dirty="0">
              <a:solidFill>
                <a:srgbClr val="003399"/>
              </a:solidFill>
              <a:cs typeface="Arial"/>
            </a:endParaRPr>
          </a:p>
          <a:p>
            <a:pPr marL="285750" indent="-285750">
              <a:buFont typeface="Arial" panose="020B0604020202020204" pitchFamily="34" charset="0"/>
              <a:buChar char="•"/>
            </a:pPr>
            <a:r>
              <a:rPr lang="fi-FI" sz="1600" b="1" dirty="0">
                <a:solidFill>
                  <a:srgbClr val="003399"/>
                </a:solidFill>
              </a:rPr>
              <a:t>Liiallinen luottamus teknologiaan </a:t>
            </a:r>
            <a:endParaRPr lang="fi-FI" sz="1600" b="1" dirty="0">
              <a:solidFill>
                <a:srgbClr val="003399"/>
              </a:solidFill>
              <a:cs typeface="Arial"/>
            </a:endParaRPr>
          </a:p>
          <a:p>
            <a:pPr marL="285750" indent="-285750">
              <a:buFont typeface="Arial" panose="020B0604020202020204" pitchFamily="34" charset="0"/>
              <a:buChar char="•"/>
            </a:pPr>
            <a:r>
              <a:rPr lang="fi-FI" sz="1600" b="1" dirty="0">
                <a:solidFill>
                  <a:srgbClr val="003399"/>
                </a:solidFill>
              </a:rPr>
              <a:t>Työntekijöiden erityistaitojen menettäminen </a:t>
            </a:r>
            <a:endParaRPr lang="fi-FI" sz="1600" b="1" dirty="0">
              <a:solidFill>
                <a:srgbClr val="003399"/>
              </a:solidFill>
              <a:cs typeface="Arial"/>
            </a:endParaRP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i-FI" sz="2400"/>
              <a:t>Keskeiset teemat: etätyö ja hybridityö</a:t>
            </a:r>
          </a:p>
        </p:txBody>
      </p:sp>
      <p:sp>
        <p:nvSpPr>
          <p:cNvPr id="4" name="TextBox 3"/>
          <p:cNvSpPr txBox="1"/>
          <p:nvPr/>
        </p:nvSpPr>
        <p:spPr>
          <a:xfrm>
            <a:off x="3491880" y="978041"/>
            <a:ext cx="4350200" cy="1046440"/>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fi-FI"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”Etätyö on sisällytettävä osaksi työnantajalle</a:t>
            </a:r>
            <a:r>
              <a:rPr lang="fi-FI" sz="1400" b="1" i="1" strike="sngStrike" dirty="0">
                <a:solidFill>
                  <a:srgbClr val="E64715"/>
                </a:solidFill>
                <a:latin typeface="Arial" panose="020B0604020202020204" pitchFamily="34" charset="0"/>
                <a:ea typeface="SimSun" panose="02010600030101010101" pitchFamily="2" charset="-122"/>
                <a:cs typeface="Times New Roman" panose="02020603050405020304" pitchFamily="18" charset="0"/>
              </a:rPr>
              <a:t> </a:t>
            </a:r>
            <a:r>
              <a:rPr lang="fi-FI"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pakollista riskinarviointia.”</a:t>
            </a:r>
          </a:p>
        </p:txBody>
      </p:sp>
      <p:sp>
        <p:nvSpPr>
          <p:cNvPr id="6" name="TextBox 5">
            <a:extLst>
              <a:ext uri="{FF2B5EF4-FFF2-40B4-BE49-F238E27FC236}">
                <a16:creationId xmlns:a16="http://schemas.microsoft.com/office/drawing/2014/main" id="{83AF539D-CAF8-41D3-8FB6-3D01F5F13DEB}"/>
              </a:ext>
            </a:extLst>
          </p:cNvPr>
          <p:cNvSpPr txBox="1"/>
          <p:nvPr/>
        </p:nvSpPr>
        <p:spPr>
          <a:xfrm>
            <a:off x="998037" y="3070961"/>
            <a:ext cx="7964987" cy="1015663"/>
          </a:xfrm>
          <a:prstGeom prst="rect">
            <a:avLst/>
          </a:prstGeom>
          <a:noFill/>
        </p:spPr>
        <p:txBody>
          <a:bodyPr wrap="square" rtlCol="0">
            <a:spAutoFit/>
          </a:bodyPr>
          <a:lstStyle/>
          <a:p>
            <a:pPr lvl="0"/>
            <a:r>
              <a:rPr lang="fi-FI" sz="1500" b="1" i="1" dirty="0">
                <a:solidFill>
                  <a:srgbClr val="003399"/>
                </a:solidFill>
              </a:rPr>
              <a:t>Etätyöllä </a:t>
            </a:r>
            <a:r>
              <a:rPr lang="fi-FI" sz="1500" b="1" dirty="0">
                <a:solidFill>
                  <a:srgbClr val="003399"/>
                </a:solidFill>
              </a:rPr>
              <a:t>tarkoitetaan työjärjestelyä, johon kuuluu digitaaliteknologioiden käyttäminen työskentelyyn kotona tai muualla kuin työnantajan toimitiloissa – joko valtaosan tai osan työajasta. Etätyön ja työnantajan tiloissa tehtävän työn yhdistelmää nimitetään myös </a:t>
            </a:r>
            <a:r>
              <a:rPr lang="fi-FI" sz="1500" b="1" i="1" dirty="0">
                <a:solidFill>
                  <a:srgbClr val="003399"/>
                </a:solidFill>
              </a:rPr>
              <a:t>hybridityöksi</a:t>
            </a:r>
            <a:r>
              <a:rPr lang="fi-FI" sz="1500" b="1" dirty="0">
                <a:solidFill>
                  <a:srgbClr val="003399"/>
                </a:solidFill>
              </a:rPr>
              <a:t>. Termillä </a:t>
            </a:r>
            <a:r>
              <a:rPr lang="fi-FI" sz="1500" b="1" i="1" dirty="0">
                <a:solidFill>
                  <a:srgbClr val="003399"/>
                </a:solidFill>
              </a:rPr>
              <a:t>etätyö</a:t>
            </a:r>
            <a:r>
              <a:rPr lang="fi-FI" sz="1500" b="1" dirty="0">
                <a:solidFill>
                  <a:srgbClr val="003399"/>
                </a:solidFill>
              </a:rPr>
              <a:t> tarkoitetaan useimmiten kotona tehtävää etätyötä.</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31200"/>
            <a:ext cx="1800200" cy="369332"/>
          </a:xfrm>
          <a:prstGeom prst="rect">
            <a:avLst/>
          </a:prstGeom>
          <a:noFill/>
        </p:spPr>
        <p:txBody>
          <a:bodyPr wrap="square" rtlCol="0">
            <a:spAutoFit/>
          </a:bodyPr>
          <a:lstStyle/>
          <a:p>
            <a:pPr lvl="0"/>
            <a:r>
              <a:rPr lang="fi-FI" b="1" u="sng">
                <a:solidFill>
                  <a:srgbClr val="ACC700"/>
                </a:solidFill>
              </a:rPr>
              <a:t>MÄÄRITELMÄ</a:t>
            </a:r>
            <a:endParaRPr lang="fi-FI" sz="2000" b="1" u="sng">
              <a:solidFill>
                <a:srgbClr val="ACC700"/>
              </a:solidFill>
            </a:endParaRP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i-FI" sz="2400"/>
              <a:t>Keskeiset teemat: etätyö ja hybridityö</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fi-FI" b="1" dirty="0">
                <a:solidFill>
                  <a:srgbClr val="ACC700"/>
                </a:solidFill>
              </a:rPr>
              <a:t>MAHDOLLISUUKSIA </a:t>
            </a:r>
          </a:p>
          <a:p>
            <a:pPr marL="285750" indent="-285750">
              <a:buFont typeface="Arial" panose="020B0604020202020204" pitchFamily="34" charset="0"/>
              <a:buChar char="•"/>
            </a:pPr>
            <a:r>
              <a:rPr lang="fi-FI" sz="1600" b="1" dirty="0">
                <a:solidFill>
                  <a:schemeClr val="accent1"/>
                </a:solidFill>
              </a:rPr>
              <a:t>itsenäisyys ja joustavuus lisääntyvät </a:t>
            </a:r>
          </a:p>
          <a:p>
            <a:pPr marL="285750" indent="-285750">
              <a:buFont typeface="Arial" panose="020B0604020202020204" pitchFamily="34" charset="0"/>
              <a:buChar char="•"/>
            </a:pPr>
            <a:r>
              <a:rPr lang="fi-FI" sz="1600" b="1" dirty="0">
                <a:solidFill>
                  <a:schemeClr val="accent1"/>
                </a:solidFill>
              </a:rPr>
              <a:t>parempi työ- ja yksityiselämän välinen tasapaino</a:t>
            </a:r>
          </a:p>
          <a:p>
            <a:pPr marL="285750" indent="-285750">
              <a:buFont typeface="Arial" panose="020B0604020202020204" pitchFamily="34" charset="0"/>
              <a:buChar char="•"/>
            </a:pPr>
            <a:r>
              <a:rPr lang="fi-FI" sz="1600" b="1" dirty="0">
                <a:solidFill>
                  <a:schemeClr val="accent1"/>
                </a:solidFill>
              </a:rPr>
              <a:t>motivaatio ja tuottavuus paranevat</a:t>
            </a:r>
          </a:p>
          <a:p>
            <a:pPr marL="285750" indent="-285750">
              <a:buFont typeface="Arial" panose="020B0604020202020204" pitchFamily="34" charset="0"/>
              <a:buChar char="•"/>
            </a:pPr>
            <a:r>
              <a:rPr lang="fi-FI" sz="1600" b="1" dirty="0">
                <a:solidFill>
                  <a:schemeClr val="accent1"/>
                </a:solidFill>
              </a:rPr>
              <a:t>ajan säästyminen työmatkoissa</a:t>
            </a:r>
          </a:p>
          <a:p>
            <a:pPr marL="285750" indent="-285750">
              <a:buFont typeface="Arial" panose="020B0604020202020204" pitchFamily="34" charset="0"/>
              <a:buChar char="•"/>
            </a:pPr>
            <a:r>
              <a:rPr lang="fi-FI" sz="1600" b="1" dirty="0">
                <a:solidFill>
                  <a:schemeClr val="accent1"/>
                </a:solidFill>
              </a:rPr>
              <a:t>voidaan välttää riskialttiissa työympäristössä työskentelyä</a:t>
            </a:r>
          </a:p>
          <a:p>
            <a:endParaRPr lang="en-US" sz="2000" b="1" dirty="0">
              <a:solidFill>
                <a:schemeClr val="accent1"/>
              </a:solidFill>
            </a:endParaRPr>
          </a:p>
          <a:p>
            <a:pPr lvl="0" defTabSz="342900">
              <a:spcBef>
                <a:spcPts val="450"/>
              </a:spcBef>
              <a:buClr>
                <a:srgbClr val="003399"/>
              </a:buClr>
            </a:pPr>
            <a:r>
              <a:rPr lang="fi-FI" b="1" dirty="0">
                <a:solidFill>
                  <a:srgbClr val="ACC700"/>
                </a:solidFill>
              </a:rPr>
              <a:t>RISKEJÄ JA HAASTEITA</a:t>
            </a:r>
          </a:p>
          <a:p>
            <a:pPr marL="285750" lvl="0" indent="-285750">
              <a:buFont typeface="Arial" panose="020B0604020202020204" pitchFamily="34" charset="0"/>
              <a:buChar char="•"/>
            </a:pPr>
            <a:r>
              <a:rPr lang="fi-FI" sz="1600" b="1" dirty="0">
                <a:solidFill>
                  <a:srgbClr val="003399"/>
                </a:solidFill>
              </a:rPr>
              <a:t>eristyneisyys ja työskentely yksin</a:t>
            </a:r>
          </a:p>
          <a:p>
            <a:pPr marL="285750" lvl="0" indent="-285750">
              <a:buFont typeface="Arial" panose="020B0604020202020204" pitchFamily="34" charset="0"/>
              <a:buChar char="•"/>
            </a:pPr>
            <a:r>
              <a:rPr lang="fi-FI" sz="1600" b="1" dirty="0">
                <a:solidFill>
                  <a:srgbClr val="003399"/>
                </a:solidFill>
              </a:rPr>
              <a:t>työtahdin kiihtyminen</a:t>
            </a:r>
          </a:p>
          <a:p>
            <a:pPr marL="285750" lvl="0" indent="-285750">
              <a:buFont typeface="Arial" panose="020B0604020202020204" pitchFamily="34" charset="0"/>
              <a:buChar char="•"/>
            </a:pPr>
            <a:r>
              <a:rPr lang="fi-FI" sz="1600" b="1" dirty="0">
                <a:solidFill>
                  <a:srgbClr val="003399"/>
                </a:solidFill>
              </a:rPr>
              <a:t>pitkät tai epäsäännölliset työajat </a:t>
            </a:r>
          </a:p>
          <a:p>
            <a:pPr marL="285750" lvl="0" indent="-285750">
              <a:buFont typeface="Arial" panose="020B0604020202020204" pitchFamily="34" charset="0"/>
              <a:buChar char="•"/>
            </a:pPr>
            <a:r>
              <a:rPr lang="fi-FI" sz="1600" b="1" dirty="0">
                <a:solidFill>
                  <a:srgbClr val="003399"/>
                </a:solidFill>
              </a:rPr>
              <a:t>yksityiselämän ja työelämän väliset ristiriidat</a:t>
            </a:r>
          </a:p>
          <a:p>
            <a:pPr marL="285750" lvl="0" indent="-285750">
              <a:buFont typeface="Arial" panose="020B0604020202020204" pitchFamily="34" charset="0"/>
              <a:buChar char="•"/>
            </a:pPr>
            <a:r>
              <a:rPr lang="fi-FI" sz="1600" b="1" dirty="0">
                <a:solidFill>
                  <a:srgbClr val="003399"/>
                </a:solidFill>
              </a:rPr>
              <a:t>puutteelliset työvälineet</a:t>
            </a:r>
            <a:endParaRPr lang="fi-FI" sz="1600" b="1" strike="sngStrike" dirty="0">
              <a:solidFill>
                <a:srgbClr val="003399"/>
              </a:solidFill>
            </a:endParaRP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5371" y="95751"/>
            <a:ext cx="9660354" cy="446276"/>
          </a:xfrm>
        </p:spPr>
        <p:txBody>
          <a:bodyPr wrap="square">
            <a:spAutoFit/>
          </a:bodyPr>
          <a:lstStyle/>
          <a:p>
            <a:r>
              <a:rPr lang="fi-FI" sz="2300" dirty="0">
                <a:solidFill>
                  <a:srgbClr val="003399"/>
                </a:solidFill>
              </a:rPr>
              <a:t>Keskeiset teemat: tekoälyn hyödyntäminen työn johtamisessa</a:t>
            </a:r>
            <a:endParaRPr lang="fi-FI" sz="2300" strike="sngStrike" dirty="0">
              <a:solidFill>
                <a:srgbClr val="003399"/>
              </a:solidFill>
            </a:endParaRPr>
          </a:p>
        </p:txBody>
      </p:sp>
      <p:sp>
        <p:nvSpPr>
          <p:cNvPr id="4" name="TextBox 3"/>
          <p:cNvSpPr txBox="1"/>
          <p:nvPr/>
        </p:nvSpPr>
        <p:spPr>
          <a:xfrm>
            <a:off x="3491880" y="978041"/>
            <a:ext cx="4350200" cy="1261884"/>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fi-FI"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”On olennaisen tärkeää luoda luottamusta näihin järjestelmiin tiedottamalla niistä, kuulemalla työntekijöitä ja antamalla heidän osallistua niiden suunnitteluun ja toteutukseen.”  </a:t>
            </a:r>
          </a:p>
        </p:txBody>
      </p:sp>
      <p:sp>
        <p:nvSpPr>
          <p:cNvPr id="6" name="TextBox 5">
            <a:extLst>
              <a:ext uri="{FF2B5EF4-FFF2-40B4-BE49-F238E27FC236}">
                <a16:creationId xmlns:a16="http://schemas.microsoft.com/office/drawing/2014/main" id="{83AF539D-CAF8-41D3-8FB6-3D01F5F13DEB}"/>
              </a:ext>
            </a:extLst>
          </p:cNvPr>
          <p:cNvSpPr txBox="1"/>
          <p:nvPr/>
        </p:nvSpPr>
        <p:spPr>
          <a:xfrm>
            <a:off x="996812" y="3012791"/>
            <a:ext cx="7848872" cy="1323439"/>
          </a:xfrm>
          <a:prstGeom prst="rect">
            <a:avLst/>
          </a:prstGeom>
          <a:noFill/>
        </p:spPr>
        <p:txBody>
          <a:bodyPr wrap="square" rtlCol="0">
            <a:spAutoFit/>
          </a:bodyPr>
          <a:lstStyle/>
          <a:p>
            <a:pPr lvl="0"/>
            <a:r>
              <a:rPr lang="fi-FI" sz="1600" b="1" dirty="0">
                <a:solidFill>
                  <a:srgbClr val="003399"/>
                </a:solidFill>
              </a:rPr>
              <a:t>Tällä tarkoitetaan toiminnan johtamisen järjestelmää, joka kerää dataa työtilasta, työntekijöistä ja heidän tekemästään työstä usein reaaliajassa. Tiedot syötetään tekoälypohjaiseen malliin, joka tekee automaattisia tai osittain automaattisia päätöksiä tai antaa päätöksentekijöille tietoa johtamiseen liittyvistä asioista.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31200"/>
            <a:ext cx="1800200" cy="369332"/>
          </a:xfrm>
          <a:prstGeom prst="rect">
            <a:avLst/>
          </a:prstGeom>
          <a:noFill/>
        </p:spPr>
        <p:txBody>
          <a:bodyPr wrap="square" rtlCol="0">
            <a:spAutoFit/>
          </a:bodyPr>
          <a:lstStyle/>
          <a:p>
            <a:pPr lvl="0"/>
            <a:r>
              <a:rPr lang="fi-FI" b="1" u="sng">
                <a:solidFill>
                  <a:srgbClr val="ACC700"/>
                </a:solidFill>
              </a:rPr>
              <a:t>MÄÄRITELMÄ</a:t>
            </a:r>
            <a:endParaRPr lang="fi-FI" sz="2000" b="1" u="sng">
              <a:solidFill>
                <a:srgbClr val="ACC700"/>
              </a:solidFill>
            </a:endParaRP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000" y="918031"/>
            <a:ext cx="7559874" cy="2741776"/>
          </a:xfrm>
          <a:prstGeom prst="rect">
            <a:avLst/>
          </a:prstGeom>
          <a:noFill/>
        </p:spPr>
        <p:txBody>
          <a:bodyPr wrap="square" lIns="91440" tIns="45720" rIns="91440" bIns="45720" rtlCol="0" anchor="t">
            <a:spAutoFit/>
          </a:bodyPr>
          <a:lstStyle/>
          <a:p>
            <a:pPr lvl="0"/>
            <a:r>
              <a:rPr lang="fi-FI" b="1" dirty="0">
                <a:solidFill>
                  <a:srgbClr val="ACC700"/>
                </a:solidFill>
              </a:rPr>
              <a:t>MAHDOLLISUUKSIA </a:t>
            </a:r>
          </a:p>
          <a:p>
            <a:pPr marL="285750" lvl="0" indent="-285750">
              <a:buFont typeface="Arial" panose="020B0604020202020204" pitchFamily="34" charset="0"/>
              <a:buChar char="•"/>
            </a:pPr>
            <a:r>
              <a:rPr lang="fi-FI" sz="1600" b="1" dirty="0">
                <a:solidFill>
                  <a:srgbClr val="003399"/>
                </a:solidFill>
              </a:rPr>
              <a:t>parempi aikataulutus ja työtehtävien jakaminen</a:t>
            </a:r>
          </a:p>
          <a:p>
            <a:pPr marL="285750" lvl="0" indent="-285750">
              <a:buFont typeface="Arial" panose="020B0604020202020204" pitchFamily="34" charset="0"/>
              <a:buChar char="•"/>
            </a:pPr>
            <a:r>
              <a:rPr lang="fi-FI" sz="1600" b="1" dirty="0">
                <a:solidFill>
                  <a:srgbClr val="003399"/>
                </a:solidFill>
              </a:rPr>
              <a:t>työn organisoinnin optimointi</a:t>
            </a:r>
          </a:p>
          <a:p>
            <a:pPr marL="285750" indent="-285750">
              <a:buFont typeface="Arial" panose="020B0604020202020204" pitchFamily="34" charset="0"/>
              <a:buChar char="•"/>
            </a:pPr>
            <a:r>
              <a:rPr lang="fi-FI" sz="1600" b="1" dirty="0">
                <a:solidFill>
                  <a:srgbClr val="003399"/>
                </a:solidFill>
              </a:rPr>
              <a:t>tietoa työterveyden ja -turvallisuuden ongelmien tunnistamiseksi</a:t>
            </a:r>
            <a:endParaRPr lang="fi-FI" sz="1600" b="1" dirty="0">
              <a:solidFill>
                <a:srgbClr val="003399"/>
              </a:solidFill>
              <a:cs typeface="Arial"/>
            </a:endParaRPr>
          </a:p>
          <a:p>
            <a:pPr lvl="0"/>
            <a:endParaRPr lang="es-ES" sz="2000" b="1" dirty="0">
              <a:solidFill>
                <a:srgbClr val="003399"/>
              </a:solidFill>
            </a:endParaRPr>
          </a:p>
          <a:p>
            <a:pPr lvl="0" defTabSz="342900">
              <a:spcBef>
                <a:spcPts val="450"/>
              </a:spcBef>
              <a:buClr>
                <a:srgbClr val="003399"/>
              </a:buClr>
            </a:pPr>
            <a:r>
              <a:rPr lang="fi-FI" b="1" dirty="0">
                <a:solidFill>
                  <a:srgbClr val="ACC700"/>
                </a:solidFill>
              </a:rPr>
              <a:t>RISKEJÄ JA HAASTEITA</a:t>
            </a:r>
          </a:p>
          <a:p>
            <a:pPr marL="285750" lvl="0" indent="-285750">
              <a:buFont typeface="Arial" panose="020B0604020202020204" pitchFamily="34" charset="0"/>
              <a:buChar char="•"/>
            </a:pPr>
            <a:r>
              <a:rPr lang="fi-FI" sz="1600" b="1" dirty="0">
                <a:solidFill>
                  <a:srgbClr val="003399"/>
                </a:solidFill>
              </a:rPr>
              <a:t>työntekijöiden itsenäisyys ja työhön vaikuttamisen mahdollisuudet vähenevät</a:t>
            </a:r>
          </a:p>
          <a:p>
            <a:pPr marL="285750" indent="-285750">
              <a:buFont typeface="Arial" panose="020B0604020202020204" pitchFamily="34" charset="0"/>
              <a:buChar char="•"/>
            </a:pPr>
            <a:r>
              <a:rPr lang="fi-FI" sz="1600" b="1" dirty="0">
                <a:solidFill>
                  <a:srgbClr val="003399"/>
                </a:solidFill>
              </a:rPr>
              <a:t>paine työskennellä nopeammin kasvaa</a:t>
            </a:r>
          </a:p>
          <a:p>
            <a:pPr marL="285750" indent="-285750">
              <a:buFont typeface="Arial" panose="020B0604020202020204" pitchFamily="34" charset="0"/>
              <a:buChar char="•"/>
            </a:pPr>
            <a:r>
              <a:rPr lang="fi-FI" sz="1600" b="1" dirty="0">
                <a:solidFill>
                  <a:srgbClr val="003399"/>
                </a:solidFill>
              </a:rPr>
              <a:t>vaikuttaa yksityisyyteen</a:t>
            </a:r>
          </a:p>
        </p:txBody>
      </p:sp>
      <p:sp>
        <p:nvSpPr>
          <p:cNvPr id="6" name="Τίτλος 1">
            <a:extLst>
              <a:ext uri="{FF2B5EF4-FFF2-40B4-BE49-F238E27FC236}">
                <a16:creationId xmlns:a16="http://schemas.microsoft.com/office/drawing/2014/main" id="{6F9FECA4-EE8D-4197-BD63-E4669B3877FD}"/>
              </a:ext>
            </a:extLst>
          </p:cNvPr>
          <p:cNvSpPr>
            <a:spLocks noGrp="1"/>
          </p:cNvSpPr>
          <p:nvPr>
            <p:ph type="title"/>
          </p:nvPr>
        </p:nvSpPr>
        <p:spPr>
          <a:xfrm>
            <a:off x="205371" y="95751"/>
            <a:ext cx="9660354" cy="446276"/>
          </a:xfrm>
        </p:spPr>
        <p:txBody>
          <a:bodyPr wrap="square">
            <a:spAutoFit/>
          </a:bodyPr>
          <a:lstStyle/>
          <a:p>
            <a:r>
              <a:rPr lang="fi-FI" sz="2300" dirty="0">
                <a:solidFill>
                  <a:srgbClr val="003399"/>
                </a:solidFill>
              </a:rPr>
              <a:t>Keskeiset teemat: tekoälyn hyödyntäminen työn johtamisessa</a:t>
            </a:r>
            <a:endParaRPr lang="fi-FI" sz="2300" strike="sngStrike" dirty="0">
              <a:solidFill>
                <a:srgbClr val="003399"/>
              </a:solidFill>
            </a:endParaRP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2066" y="869884"/>
            <a:ext cx="5706173" cy="2418611"/>
          </a:xfrm>
        </p:spPr>
        <p:txBody>
          <a:bodyPr lIns="0" tIns="0" rIns="0" bIns="0">
            <a:spAutoFit/>
          </a:bodyPr>
          <a:lstStyle/>
          <a:p>
            <a:r>
              <a:rPr lang="fi-FI" sz="1600" dirty="0"/>
              <a:t>Mistä on kyse?</a:t>
            </a:r>
          </a:p>
          <a:p>
            <a:r>
              <a:rPr lang="fi-FI" sz="1600" dirty="0"/>
              <a:t>Faktoja ja numerotietoa</a:t>
            </a:r>
          </a:p>
          <a:p>
            <a:r>
              <a:rPr lang="fi-FI" sz="1600" dirty="0"/>
              <a:t>Kampanjan tavoitteet</a:t>
            </a:r>
          </a:p>
          <a:p>
            <a:r>
              <a:rPr lang="fi-FI" sz="1600" dirty="0"/>
              <a:t>Keskeiset teemat</a:t>
            </a:r>
          </a:p>
          <a:p>
            <a:r>
              <a:rPr lang="fi-FI" sz="1600" dirty="0"/>
              <a:t>Riskien ennaltaehkäiseminen</a:t>
            </a:r>
          </a:p>
          <a:p>
            <a:r>
              <a:rPr lang="fi-FI" sz="1600" dirty="0"/>
              <a:t>EU-OSHA ja kampanjakumppanit</a:t>
            </a:r>
          </a:p>
          <a:p>
            <a:r>
              <a:rPr lang="fi-FI" sz="1600" dirty="0"/>
              <a:t>Kampanjan työkalut ja kampanja-aineisto </a:t>
            </a:r>
          </a:p>
          <a:p>
            <a:r>
              <a:rPr lang="fi-FI" sz="1600" dirty="0"/>
              <a:t>Näin osallistut kampanjaan</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i-FI" sz="2400"/>
              <a:t>Yleiskatsaus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658057" y="1471513"/>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i-FI" sz="2400">
                <a:solidFill>
                  <a:srgbClr val="003399"/>
                </a:solidFill>
              </a:rPr>
              <a:t>Keskeiset teemat: älykkäät digitaaliset järjestelmät</a:t>
            </a:r>
          </a:p>
        </p:txBody>
      </p:sp>
      <p:sp>
        <p:nvSpPr>
          <p:cNvPr id="4" name="TextBox 3"/>
          <p:cNvSpPr txBox="1"/>
          <p:nvPr/>
        </p:nvSpPr>
        <p:spPr>
          <a:xfrm>
            <a:off x="3491880" y="870319"/>
            <a:ext cx="4517994" cy="1477328"/>
          </a:xfrm>
          <a:prstGeom prst="rect">
            <a:avLst/>
          </a:prstGeom>
          <a:noFill/>
        </p:spPr>
        <p:txBody>
          <a:bodyPr wrap="square" rtlCol="0">
            <a:spAutoFit/>
          </a:bodyPr>
          <a:lstStyle/>
          <a:p>
            <a:pPr lvl="0"/>
            <a:endParaRPr lang="en-US" sz="2000" b="1">
              <a:solidFill>
                <a:srgbClr val="003399"/>
              </a:solidFill>
            </a:endParaRPr>
          </a:p>
          <a:p>
            <a:pPr lvl="0"/>
            <a:endParaRPr lang="en-US" sz="1400" b="1">
              <a:solidFill>
                <a:srgbClr val="003399"/>
              </a:solidFill>
            </a:endParaRPr>
          </a:p>
          <a:p>
            <a:r>
              <a:rPr lang="fi-FI"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”Nämä uudet järjestelmät käyttävät digitaaliteknologiaa tietojen tai signaalien keräämiseen ja analysointiin työterveys- ja työturvallisuusriskien tunnistamiseksi ja arvioimiseksi. Siten ne ehkäisevät tai minimoivat haittoja ja edistävät työterveyttä ja -turvallisuutta.”</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50641"/>
            <a:ext cx="7774840" cy="1631216"/>
          </a:xfrm>
          <a:prstGeom prst="rect">
            <a:avLst/>
          </a:prstGeom>
          <a:noFill/>
        </p:spPr>
        <p:txBody>
          <a:bodyPr wrap="square" lIns="91440" tIns="45720" rIns="91440" bIns="45720" rtlCol="0" anchor="t">
            <a:spAutoFit/>
          </a:bodyPr>
          <a:lstStyle/>
          <a:p>
            <a:r>
              <a:rPr lang="fi-FI" sz="1250" b="1">
                <a:solidFill>
                  <a:srgbClr val="003399"/>
                </a:solidFill>
              </a:rPr>
              <a:t>Älykkäät digitaaliset järjestelmät on tarkoitettu työntekijöiden turvallisuuden ja terveyden seurantaan ja parantamiseen. Niitä ovat esimerkiksi älykkäät henkilönsuojaimet, joilla voidaan mitata kaasu- ja toksiinipitoisuuksia sekä melutasoa ja vaarallisia lämpötiloja. Niitä ovat myös puettavat laitteet, jotka voivat olla vuorovaikutuksessa työntekijöiden kanssa esimerkiksi suojakypäröihin tai suojalaseihin asennettujen antureiden välityksellä. Mobiileissa tai kiinteissä järjestelmissä puolestaan käytetään kameroita ja antureita. Niistä esimerkkejä ovat droonit, jotka pääsevät helposti vaarallisille alueille työmailla ja voivat valvoa niitä tehokkaasti, jolloin vältetään ihmisten joutuminen vaaraan rakennus- ja kaivosalalla.</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81275" y="3501292"/>
            <a:ext cx="1800200" cy="369332"/>
          </a:xfrm>
          <a:prstGeom prst="rect">
            <a:avLst/>
          </a:prstGeom>
          <a:noFill/>
        </p:spPr>
        <p:txBody>
          <a:bodyPr wrap="square" rtlCol="0">
            <a:spAutoFit/>
          </a:bodyPr>
          <a:lstStyle/>
          <a:p>
            <a:pPr lvl="0"/>
            <a:r>
              <a:rPr lang="fi-FI" b="1" u="sng">
                <a:solidFill>
                  <a:srgbClr val="ACC700"/>
                </a:solidFill>
              </a:rPr>
              <a:t>MÄÄRITELMÄ</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i-FI" sz="2400">
                <a:solidFill>
                  <a:srgbClr val="003399"/>
                </a:solidFill>
              </a:rPr>
              <a:t>Keskeiset teemat: älykkäät digitaaliset järjestelmät</a:t>
            </a:r>
          </a:p>
        </p:txBody>
      </p:sp>
      <p:sp>
        <p:nvSpPr>
          <p:cNvPr id="4" name="TextBox 3"/>
          <p:cNvSpPr txBox="1"/>
          <p:nvPr/>
        </p:nvSpPr>
        <p:spPr>
          <a:xfrm>
            <a:off x="450001" y="927577"/>
            <a:ext cx="5976466" cy="2987997"/>
          </a:xfrm>
          <a:prstGeom prst="rect">
            <a:avLst/>
          </a:prstGeom>
          <a:noFill/>
        </p:spPr>
        <p:txBody>
          <a:bodyPr wrap="square" rtlCol="0">
            <a:spAutoFit/>
          </a:bodyPr>
          <a:lstStyle/>
          <a:p>
            <a:pPr lvl="0"/>
            <a:r>
              <a:rPr lang="fi-FI" b="1" dirty="0">
                <a:solidFill>
                  <a:srgbClr val="ACC700"/>
                </a:solidFill>
              </a:rPr>
              <a:t>MAHDOLLISUUKSIA </a:t>
            </a:r>
          </a:p>
          <a:p>
            <a:pPr marL="285750" lvl="0" indent="-285750">
              <a:buFont typeface="Arial" panose="020B0604020202020204" pitchFamily="34" charset="0"/>
              <a:buChar char="•"/>
            </a:pPr>
            <a:r>
              <a:rPr lang="fi-FI" sz="1600" b="1" dirty="0">
                <a:solidFill>
                  <a:srgbClr val="003399"/>
                </a:solidFill>
              </a:rPr>
              <a:t>työntekijöille aiheutuvien haittojen ehkäiseminen ja minimointi</a:t>
            </a:r>
          </a:p>
          <a:p>
            <a:pPr marL="285750" lvl="0" indent="-285750">
              <a:buFont typeface="Arial" panose="020B0604020202020204" pitchFamily="34" charset="0"/>
              <a:buChar char="•"/>
            </a:pPr>
            <a:r>
              <a:rPr lang="fi-FI" sz="1600" b="1" dirty="0">
                <a:solidFill>
                  <a:srgbClr val="003399"/>
                </a:solidFill>
              </a:rPr>
              <a:t>parempi työterveys- ja työturvallisuusvaatimusten noudattaminen</a:t>
            </a:r>
          </a:p>
          <a:p>
            <a:pPr marL="285750" indent="-285750">
              <a:buFont typeface="Arial" panose="020B0604020202020204" pitchFamily="34" charset="0"/>
              <a:buChar char="•"/>
            </a:pPr>
            <a:r>
              <a:rPr lang="fi-FI" sz="1600" b="1" dirty="0">
                <a:solidFill>
                  <a:srgbClr val="003399"/>
                </a:solidFill>
              </a:rPr>
              <a:t>tietoon perustuva päätöksenteko</a:t>
            </a:r>
          </a:p>
          <a:p>
            <a:pPr marL="285750" lvl="0" indent="-285750">
              <a:buFont typeface="Arial" panose="020B0604020202020204" pitchFamily="34" charset="0"/>
              <a:buChar char="•"/>
            </a:pPr>
            <a:r>
              <a:rPr lang="fi-FI" sz="1600" b="1" dirty="0">
                <a:solidFill>
                  <a:srgbClr val="003399"/>
                </a:solidFill>
              </a:rPr>
              <a:t>valvonnan tehokkuus</a:t>
            </a:r>
          </a:p>
          <a:p>
            <a:pPr marL="285750" lvl="0" indent="-285750">
              <a:buFont typeface="Arial" panose="020B0604020202020204" pitchFamily="34" charset="0"/>
              <a:buChar char="•"/>
            </a:pPr>
            <a:r>
              <a:rPr lang="fi-FI" sz="1600" b="1" dirty="0">
                <a:solidFill>
                  <a:srgbClr val="003399"/>
                </a:solidFill>
              </a:rPr>
              <a:t>koulutusmahdollisuuksien lisääntyminen virtuaalisessa ympäristössä</a:t>
            </a:r>
          </a:p>
          <a:p>
            <a:pPr lvl="0"/>
            <a:endParaRPr lang="en-US" sz="2000" b="1" dirty="0">
              <a:solidFill>
                <a:srgbClr val="003399"/>
              </a:solidFill>
            </a:endParaRPr>
          </a:p>
          <a:p>
            <a:pPr lvl="0" defTabSz="342900">
              <a:spcBef>
                <a:spcPts val="450"/>
              </a:spcBef>
              <a:buClr>
                <a:srgbClr val="003399"/>
              </a:buClr>
            </a:pPr>
            <a:r>
              <a:rPr lang="fi-FI" b="1" dirty="0">
                <a:solidFill>
                  <a:srgbClr val="ACC700"/>
                </a:solidFill>
              </a:rPr>
              <a:t>RISKEJÄ JA HAASTEITA</a:t>
            </a:r>
          </a:p>
          <a:p>
            <a:pPr marL="285750" lvl="0" indent="-285750">
              <a:buFont typeface="Arial" panose="020B0604020202020204" pitchFamily="34" charset="0"/>
              <a:buChar char="•"/>
            </a:pPr>
            <a:r>
              <a:rPr lang="fi-FI" sz="1600" b="1" dirty="0">
                <a:solidFill>
                  <a:srgbClr val="003399"/>
                </a:solidFill>
              </a:rPr>
              <a:t>datan epätarkkuus tai virheellinen tulkinta</a:t>
            </a:r>
          </a:p>
          <a:p>
            <a:pPr marL="285750" lvl="0" indent="-285750">
              <a:buFont typeface="Arial" panose="020B0604020202020204" pitchFamily="34" charset="0"/>
              <a:buChar char="•"/>
            </a:pPr>
            <a:r>
              <a:rPr lang="fi-FI" sz="1600" b="1" dirty="0">
                <a:solidFill>
                  <a:srgbClr val="003399"/>
                </a:solidFill>
              </a:rPr>
              <a:t>liiallinen luottamus teknologiaan</a:t>
            </a:r>
          </a:p>
          <a:p>
            <a:pPr marL="285750" lvl="0" indent="-285750">
              <a:buFont typeface="Arial" panose="020B0604020202020204" pitchFamily="34" charset="0"/>
              <a:buChar char="•"/>
            </a:pPr>
            <a:r>
              <a:rPr lang="fi-FI" sz="1600" b="1" dirty="0">
                <a:solidFill>
                  <a:srgbClr val="003399"/>
                </a:solidFill>
              </a:rPr>
              <a:t>työtehtävien hallinnan menettäminen</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fi-FI" sz="2400" dirty="0">
                <a:solidFill>
                  <a:schemeClr val="accent1"/>
                </a:solidFill>
              </a:rPr>
              <a:t>Vaarojen ja haittojen ennaltaehkäisy</a:t>
            </a:r>
            <a:endParaRPr lang="fi-FI" sz="2400" strike="sngStrike" dirty="0">
              <a:solidFill>
                <a:schemeClr val="accent1"/>
              </a:solidFill>
            </a:endParaRPr>
          </a:p>
        </p:txBody>
      </p:sp>
      <p:sp>
        <p:nvSpPr>
          <p:cNvPr id="2" name="TextBox 1"/>
          <p:cNvSpPr txBox="1"/>
          <p:nvPr/>
        </p:nvSpPr>
        <p:spPr>
          <a:xfrm>
            <a:off x="448493" y="820738"/>
            <a:ext cx="7962081" cy="2800767"/>
          </a:xfrm>
          <a:prstGeom prst="rect">
            <a:avLst/>
          </a:prstGeom>
          <a:noFill/>
        </p:spPr>
        <p:txBody>
          <a:bodyPr wrap="square" rtlCol="0">
            <a:spAutoFit/>
          </a:bodyPr>
          <a:lstStyle/>
          <a:p>
            <a:pPr marL="285750" lvl="0" indent="-285750">
              <a:buFont typeface="Arial" panose="020B0604020202020204" pitchFamily="34" charset="0"/>
              <a:buChar char="•"/>
            </a:pPr>
            <a:r>
              <a:rPr lang="fi-FI" sz="1600" b="1" dirty="0">
                <a:solidFill>
                  <a:schemeClr val="accent1"/>
                </a:solidFill>
              </a:rPr>
              <a:t>ihmiskeskeinen lähestymistapa </a:t>
            </a:r>
          </a:p>
          <a:p>
            <a:pPr lvl="0"/>
            <a:endParaRPr lang="el-GR" sz="1600" b="1" dirty="0">
              <a:solidFill>
                <a:schemeClr val="accent1"/>
              </a:solidFill>
            </a:endParaRPr>
          </a:p>
          <a:p>
            <a:pPr marL="285750" lvl="0" indent="-285750">
              <a:buFont typeface="Arial" panose="020B0604020202020204" pitchFamily="34" charset="0"/>
              <a:buChar char="•"/>
            </a:pPr>
            <a:r>
              <a:rPr lang="fi-FI" sz="1600" b="1" dirty="0">
                <a:solidFill>
                  <a:schemeClr val="accent1"/>
                </a:solidFill>
              </a:rPr>
              <a:t>kaikkien sidosryhmien yhdenvertainen mahdollisuus saada tietoa</a:t>
            </a:r>
          </a:p>
          <a:p>
            <a:pPr lvl="0"/>
            <a:endParaRPr lang="el-GR" sz="1600" b="1" dirty="0">
              <a:solidFill>
                <a:schemeClr val="accent1"/>
              </a:solidFill>
            </a:endParaRPr>
          </a:p>
          <a:p>
            <a:pPr marL="285750" lvl="0" indent="-285750">
              <a:buFont typeface="Arial" panose="020B0604020202020204" pitchFamily="34" charset="0"/>
              <a:buChar char="•"/>
            </a:pPr>
            <a:r>
              <a:rPr lang="fi-FI" sz="1600" b="1" dirty="0">
                <a:solidFill>
                  <a:schemeClr val="accent1"/>
                </a:solidFill>
              </a:rPr>
              <a:t>työntekijöiden kuuleminen ja osallistuminen digitaaliteknologioiden ja -järjestelmien kehittämiseen, toteuttamiseen ja hyödyntämiseen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fi-FI" sz="1600" b="1" dirty="0">
                <a:solidFill>
                  <a:schemeClr val="accent1"/>
                </a:solidFill>
              </a:rPr>
              <a:t>avoimuus digitaalisen välineen toimintatavasta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fi-FI" sz="1600" b="1" dirty="0">
                <a:solidFill>
                  <a:schemeClr val="accent1"/>
                </a:solidFill>
              </a:rPr>
              <a:t>kokonaisvaltainen lähestymistapa digitaaliteknologioiden</a:t>
            </a:r>
            <a:br>
              <a:rPr lang="fi-FI" sz="1600" b="1" dirty="0">
                <a:solidFill>
                  <a:schemeClr val="accent1"/>
                </a:solidFill>
              </a:rPr>
            </a:br>
            <a:r>
              <a:rPr lang="fi-FI" sz="1600" b="1" dirty="0">
                <a:solidFill>
                  <a:schemeClr val="accent1"/>
                </a:solidFill>
              </a:rPr>
              <a:t>ja -järjestelmien arviointiin</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fi-FI" sz="2400"/>
              <a:t>EU-OSHA ja kampanjakumppanit</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84292" y="1127815"/>
            <a:ext cx="7902713" cy="3080819"/>
            <a:chOff x="523157" y="1121555"/>
            <a:chExt cx="7902713" cy="3080819"/>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523157" y="3113053"/>
              <a:ext cx="2592533"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lgn="ctr"/>
              <a:r>
                <a:rPr lang="fi-FI" sz="1000" b="1" dirty="0">
                  <a:solidFill>
                    <a:schemeClr val="tx2"/>
                  </a:solidFill>
                  <a:hlinkClick r:id="rId4"/>
                </a:rPr>
                <a:t>KAMPANJAN VIRALLISET</a:t>
              </a:r>
              <a:br>
                <a:rPr lang="fi-FI" sz="1000" b="1" dirty="0">
                  <a:solidFill>
                    <a:schemeClr val="tx2"/>
                  </a:solidFill>
                  <a:hlinkClick r:id="rId4"/>
                </a:rPr>
              </a:br>
              <a:r>
                <a:rPr lang="fi-FI" sz="1000" b="1" dirty="0">
                  <a:solidFill>
                    <a:schemeClr val="tx2"/>
                  </a:solidFill>
                  <a:hlinkClick r:id="rId4"/>
                </a:rPr>
                <a:t>YHTEISTYÖKUMPPANIT</a:t>
              </a: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2" y="1121555"/>
              <a:ext cx="2505952"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lgn="ctr"/>
              <a:r>
                <a:rPr lang="fi-FI" sz="1000" b="1">
                  <a:solidFill>
                    <a:schemeClr val="tx2"/>
                  </a:solidFill>
                  <a:hlinkClick r:id="rId5"/>
                </a:rPr>
                <a:t>EUROOPAN</a:t>
              </a:r>
              <a:br>
                <a:rPr lang="fi-FI" sz="1000" b="1">
                  <a:solidFill>
                    <a:schemeClr val="tx2"/>
                  </a:solidFill>
                  <a:hlinkClick r:id="rId5"/>
                </a:rPr>
              </a:br>
              <a:r>
                <a:rPr lang="fi-FI" sz="1000" b="1">
                  <a:solidFill>
                    <a:schemeClr val="tx2"/>
                  </a:solidFill>
                  <a:hlinkClick r:id="rId5"/>
                </a:rPr>
                <a:t>TYÖMARKKINAOSAPUOLET</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88731"/>
              <a:ext cx="2627498"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lgn="ctr"/>
              <a:r>
                <a:rPr lang="fi-FI" sz="1000" b="1">
                  <a:solidFill>
                    <a:schemeClr val="tx2"/>
                  </a:solidFill>
                  <a:hlinkClick r:id="rId6"/>
                </a:rPr>
                <a:t>YRITYS-EUROOPPA-VERKOSTO</a:t>
              </a:r>
              <a:endParaRPr lang="fi-FI" sz="1100" b="1">
                <a:solidFill>
                  <a:schemeClr val="tx2"/>
                </a:solidFill>
                <a:hlinkClick r:id="rId6"/>
              </a:endParaRP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846768" y="3812760"/>
              <a:ext cx="1579102"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r>
                <a:rPr lang="fi-FI" sz="1000" b="1">
                  <a:solidFill>
                    <a:schemeClr val="tx2"/>
                  </a:solidFill>
                  <a:hlinkClick r:id="rId7"/>
                </a:rPr>
                <a:t>MEDIAKUMPPANIT</a:t>
              </a:r>
              <a:endParaRPr lang="fi-FI" sz="1100" b="1">
                <a:solidFill>
                  <a:schemeClr val="tx2"/>
                </a:solidFill>
                <a:hlinkClick r:id="rId7"/>
              </a:endParaRP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5" y="3033229"/>
              <a:ext cx="1531922"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r>
                <a:rPr lang="fi-FI" sz="1000" b="1">
                  <a:solidFill>
                    <a:schemeClr val="tx2"/>
                  </a:solidFill>
                  <a:hlinkClick r:id="rId8"/>
                </a:rPr>
                <a:t>EU:N TOIMIELIMET</a:t>
              </a: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3594889" y="3862104"/>
              <a:ext cx="2031951" cy="340270"/>
            </a:xfrm>
            <a:prstGeom prst="roundRect">
              <a:avLst>
                <a:gd name="adj" fmla="val 50000"/>
              </a:avLst>
            </a:prstGeom>
            <a:solidFill>
              <a:srgbClr val="E64715">
                <a:alpha val="40000"/>
              </a:srgbClr>
            </a:solidFill>
          </p:spPr>
          <p:txBody>
            <a:bodyPr wrap="none" lIns="108000" tIns="36000" rIns="108000" bIns="36000" rtlCol="0" anchor="ctr" anchorCtr="0">
              <a:noAutofit/>
            </a:bodyPr>
            <a:lstStyle/>
            <a:p>
              <a:pPr algn="ctr"/>
              <a:r>
                <a:rPr lang="fi-FI" sz="1000" b="1" dirty="0">
                  <a:solidFill>
                    <a:schemeClr val="tx2"/>
                  </a:solidFill>
                  <a:latin typeface="+mj-lt"/>
                  <a:ea typeface="+mj-ea"/>
                  <a:hlinkClick r:id="rId9"/>
                </a:rPr>
                <a:t>EU-OSHAn kansalliset</a:t>
              </a:r>
              <a:br>
                <a:rPr lang="fi-FI" sz="1000" b="1" dirty="0">
                  <a:solidFill>
                    <a:schemeClr val="tx2"/>
                  </a:solidFill>
                  <a:latin typeface="+mj-lt"/>
                  <a:ea typeface="+mj-ea"/>
                  <a:hlinkClick r:id="rId9"/>
                </a:rPr>
              </a:br>
              <a:r>
                <a:rPr lang="fi-FI" sz="1000" b="1" dirty="0">
                  <a:solidFill>
                    <a:schemeClr val="tx2"/>
                  </a:solidFill>
                  <a:latin typeface="+mj-lt"/>
                  <a:ea typeface="+mj-ea"/>
                  <a:hlinkClick r:id="rId9"/>
                </a:rPr>
                <a:t>koordinaatiokeskukset</a:t>
              </a:r>
              <a:endParaRPr lang="fi-FI" sz="1000" b="1" strike="sngStrike" dirty="0">
                <a:solidFill>
                  <a:schemeClr val="tx2"/>
                </a:solidFill>
                <a:latin typeface="+mj-lt"/>
                <a:ea typeface="+mj-ea"/>
                <a:hlinkClick r:id="rId9"/>
              </a:endParaRP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68900"/>
              <a:ext cx="1285016"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lgn="ctr"/>
              <a:r>
                <a:rPr lang="fi-FI" sz="1000" b="1">
                  <a:solidFill>
                    <a:schemeClr val="tx2"/>
                  </a:solidFill>
                  <a:hlinkClick r:id="rId10"/>
                </a:rPr>
                <a:t>EU:N VIRASTOT</a:t>
              </a: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6936133"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486133" y="1968900"/>
              <a:ext cx="6150186"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5626840" y="4032239"/>
              <a:ext cx="2009479" cy="12079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819424" y="3113053"/>
              <a:ext cx="5816895" cy="103997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819424" y="1461825"/>
              <a:ext cx="4793794" cy="165122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819424" y="3113053"/>
              <a:ext cx="4654321" cy="9031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329687" cy="175418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360242" y="1291690"/>
              <a:ext cx="3065628"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128641" y="1291690"/>
              <a:ext cx="3231601"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486133" y="2309170"/>
              <a:ext cx="3124732" cy="155293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p:cNvCxnSpPr>
            <p:nvPr/>
          </p:nvCxnSpPr>
          <p:spPr>
            <a:xfrm flipH="1" flipV="1">
              <a:off x="1746444" y="3136335"/>
              <a:ext cx="4032817" cy="90772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13218" y="1461825"/>
              <a:ext cx="626488" cy="1571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803486" y="1188731"/>
              <a:ext cx="4436220" cy="2184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128641" y="2139035"/>
              <a:ext cx="4345104"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4137103" cy="2673373"/>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5626840" y="3203364"/>
              <a:ext cx="846905" cy="82887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5626840" y="1461825"/>
              <a:ext cx="986378" cy="25704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638904"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5" y="3203364"/>
              <a:ext cx="1952125"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sp>
        <p:nvSpPr>
          <p:cNvPr id="33" name="CasellaDiTesto 16">
            <a:extLst>
              <a:ext uri="{FF2B5EF4-FFF2-40B4-BE49-F238E27FC236}">
                <a16:creationId xmlns:a16="http://schemas.microsoft.com/office/drawing/2014/main" id="{1CDE3D93-E746-4AFB-9677-2773A6963487}"/>
              </a:ext>
            </a:extLst>
          </p:cNvPr>
          <p:cNvSpPr txBox="1"/>
          <p:nvPr/>
        </p:nvSpPr>
        <p:spPr>
          <a:xfrm>
            <a:off x="6205163" y="2112453"/>
            <a:ext cx="1777536"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1"/>
              </a:rPr>
              <a:t>OSHVET KUMPPANIT</a:t>
            </a:r>
            <a:endParaRPr lang="en-GB" sz="1100" b="1" dirty="0">
              <a:solidFill>
                <a:schemeClr val="tx2"/>
              </a:solidFill>
            </a:endParaRPr>
          </a:p>
        </p:txBody>
      </p:sp>
      <p:pic>
        <p:nvPicPr>
          <p:cNvPr id="26" name="Picture 25" descr="A blue text on a black background&#10;&#10;Description automatically generated">
            <a:extLst>
              <a:ext uri="{FF2B5EF4-FFF2-40B4-BE49-F238E27FC236}">
                <a16:creationId xmlns:a16="http://schemas.microsoft.com/office/drawing/2014/main" id="{C597FDA6-DFB0-4B69-B8A8-5815FD30E09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67371" y="2006423"/>
            <a:ext cx="3997515" cy="1022171"/>
          </a:xfrm>
          <a:prstGeom prst="rect">
            <a:avLst/>
          </a:prstGeom>
        </p:spPr>
      </p:pic>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fi-FI" sz="2400"/>
              <a:t>Kampanjaa tukeva materiaali</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60470"/>
            <a:ext cx="1667796" cy="184666"/>
          </a:xfrm>
          <a:prstGeom prst="rect">
            <a:avLst/>
          </a:prstGeom>
          <a:noFill/>
        </p:spPr>
        <p:txBody>
          <a:bodyPr wrap="square" lIns="0" tIns="0" rIns="0" bIns="0" rtlCol="0" anchor="ctr" anchorCtr="0">
            <a:spAutoFit/>
          </a:bodyPr>
          <a:lstStyle/>
          <a:p>
            <a:pPr algn="ctr"/>
            <a:r>
              <a:rPr lang="fi-FI" sz="1200" b="1" dirty="0">
                <a:solidFill>
                  <a:schemeClr val="accent1"/>
                </a:solidFill>
                <a:cs typeface="Trebuchet MS"/>
                <a:hlinkClick r:id="rId3"/>
              </a:rPr>
              <a:t>Julkaisut</a:t>
            </a:r>
          </a:p>
        </p:txBody>
      </p:sp>
      <p:sp>
        <p:nvSpPr>
          <p:cNvPr id="57" name="TextBox 3">
            <a:extLst>
              <a:ext uri="{FF2B5EF4-FFF2-40B4-BE49-F238E27FC236}">
                <a16:creationId xmlns:a16="http://schemas.microsoft.com/office/drawing/2014/main" id="{98F7926A-C38F-3B49-82B8-FF6177DDCDBE}"/>
              </a:ext>
            </a:extLst>
          </p:cNvPr>
          <p:cNvSpPr txBox="1"/>
          <p:nvPr/>
        </p:nvSpPr>
        <p:spPr>
          <a:xfrm>
            <a:off x="2086770" y="2446060"/>
            <a:ext cx="1440000" cy="184666"/>
          </a:xfrm>
          <a:prstGeom prst="rect">
            <a:avLst/>
          </a:prstGeom>
          <a:noFill/>
        </p:spPr>
        <p:txBody>
          <a:bodyPr wrap="square" lIns="0" tIns="0" rIns="0" bIns="0" rtlCol="0" anchor="ctr" anchorCtr="0">
            <a:spAutoFit/>
          </a:bodyPr>
          <a:lstStyle/>
          <a:p>
            <a:pPr algn="ctr"/>
            <a:r>
              <a:rPr lang="fi-FI" sz="1200" b="1" dirty="0">
                <a:solidFill>
                  <a:schemeClr val="accent1"/>
                </a:solidFill>
                <a:cs typeface="Trebuchet MS"/>
                <a:hlinkClick r:id="rId4"/>
              </a:rPr>
              <a:t>Kampanja-aineisto</a:t>
            </a:r>
          </a:p>
        </p:txBody>
      </p:sp>
      <p:sp>
        <p:nvSpPr>
          <p:cNvPr id="60" name="TextBox 3">
            <a:extLst>
              <a:ext uri="{FF2B5EF4-FFF2-40B4-BE49-F238E27FC236}">
                <a16:creationId xmlns:a16="http://schemas.microsoft.com/office/drawing/2014/main" id="{690F9809-BB40-C341-ACC1-FEAA13662006}"/>
              </a:ext>
            </a:extLst>
          </p:cNvPr>
          <p:cNvSpPr txBox="1"/>
          <p:nvPr/>
        </p:nvSpPr>
        <p:spPr>
          <a:xfrm>
            <a:off x="3777185" y="2364938"/>
            <a:ext cx="1440000" cy="366134"/>
          </a:xfrm>
          <a:prstGeom prst="rect">
            <a:avLst/>
          </a:prstGeom>
          <a:noFill/>
        </p:spPr>
        <p:txBody>
          <a:bodyPr wrap="square" lIns="0" tIns="0" rIns="0" bIns="0" rtlCol="0" anchor="ctr" anchorCtr="0">
            <a:spAutoFit/>
          </a:bodyPr>
          <a:lstStyle/>
          <a:p>
            <a:pPr algn="ctr"/>
            <a:r>
              <a:rPr lang="fi-FI" sz="1200" b="1" dirty="0">
                <a:solidFill>
                  <a:schemeClr val="accent1"/>
                </a:solidFill>
                <a:cs typeface="Trebuchet MS"/>
                <a:hlinkClick r:id="rId5"/>
              </a:rPr>
              <a:t>Kampanjan työkalupakki</a:t>
            </a:r>
          </a:p>
        </p:txBody>
      </p:sp>
      <p:sp>
        <p:nvSpPr>
          <p:cNvPr id="63" name="TextBox 3">
            <a:extLst>
              <a:ext uri="{FF2B5EF4-FFF2-40B4-BE49-F238E27FC236}">
                <a16:creationId xmlns:a16="http://schemas.microsoft.com/office/drawing/2014/main" id="{1B5927A5-70D5-844A-ADD7-76625FDD4CB4}"/>
              </a:ext>
            </a:extLst>
          </p:cNvPr>
          <p:cNvSpPr txBox="1"/>
          <p:nvPr/>
        </p:nvSpPr>
        <p:spPr>
          <a:xfrm>
            <a:off x="7278630" y="2454072"/>
            <a:ext cx="1556625" cy="191063"/>
          </a:xfrm>
          <a:prstGeom prst="rect">
            <a:avLst/>
          </a:prstGeom>
          <a:noFill/>
        </p:spPr>
        <p:txBody>
          <a:bodyPr wrap="square" lIns="0" tIns="0" rIns="0" bIns="0" rtlCol="0" anchor="ctr" anchorCtr="0">
            <a:spAutoFit/>
          </a:bodyPr>
          <a:lstStyle/>
          <a:p>
            <a:pPr algn="ctr"/>
            <a:r>
              <a:rPr lang="fi-FI" sz="1200" b="1" dirty="0">
                <a:solidFill>
                  <a:schemeClr val="accent1"/>
                </a:solidFill>
                <a:cs typeface="Trebuchet MS"/>
                <a:hlinkClick r:id="rId6"/>
              </a:rPr>
              <a:t>Napo-animaatiot</a:t>
            </a:r>
            <a:endParaRPr lang="fi-FI" sz="1200" b="1" strike="sngStrike" dirty="0">
              <a:solidFill>
                <a:schemeClr val="accent1"/>
              </a:solidFill>
              <a:cs typeface="Trebuchet MS"/>
              <a:hlinkClick r:id="rId6"/>
            </a:endParaRP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fi-FI" sz="1200" b="1">
                <a:solidFill>
                  <a:schemeClr val="accent1"/>
                </a:solidFill>
                <a:cs typeface="Trebuchet MS"/>
                <a:hlinkClick r:id="rId7"/>
              </a:rPr>
              <a:t>OSHwiki</a:t>
            </a:r>
          </a:p>
        </p:txBody>
      </p:sp>
      <p:sp>
        <p:nvSpPr>
          <p:cNvPr id="67" name="Rettangolo con angoli arrotondati 66">
            <a:hlinkClick r:id="rId8"/>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9"/>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474781" y="2361740"/>
            <a:ext cx="1556625" cy="369332"/>
          </a:xfrm>
          <a:prstGeom prst="rect">
            <a:avLst/>
          </a:prstGeom>
          <a:noFill/>
        </p:spPr>
        <p:txBody>
          <a:bodyPr wrap="square" lIns="0" tIns="0" rIns="0" bIns="0" rtlCol="0" anchor="ctr" anchorCtr="0">
            <a:spAutoFit/>
          </a:bodyPr>
          <a:lstStyle/>
          <a:p>
            <a:pPr algn="ctr"/>
            <a:r>
              <a:rPr lang="fi-FI" sz="1200" b="1" dirty="0">
                <a:solidFill>
                  <a:schemeClr val="accent1"/>
                </a:solidFill>
                <a:cs typeface="Trebuchet MS"/>
                <a:hlinkClick r:id="rId10"/>
              </a:rPr>
              <a:t>Sosiaalisen median materiaalipaketti</a:t>
            </a: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074319"/>
            <a:ext cx="1667796" cy="369332"/>
          </a:xfrm>
          <a:prstGeom prst="rect">
            <a:avLst/>
          </a:prstGeom>
          <a:noFill/>
        </p:spPr>
        <p:txBody>
          <a:bodyPr wrap="square" lIns="0" tIns="0" rIns="0" bIns="0" rtlCol="0" anchor="ctr" anchorCtr="0">
            <a:spAutoFit/>
          </a:bodyPr>
          <a:lstStyle/>
          <a:p>
            <a:pPr algn="ctr"/>
            <a:r>
              <a:rPr lang="fi-FI" sz="1200" b="1" dirty="0">
                <a:solidFill>
                  <a:schemeClr val="accent1"/>
                </a:solidFill>
                <a:cs typeface="Trebuchet MS"/>
                <a:hlinkClick r:id="rId11"/>
              </a:rPr>
              <a:t>Esimerkkejä työpaikoilta</a:t>
            </a:r>
            <a:endParaRPr lang="fi-FI" sz="1200" b="1" strike="sngStrike" dirty="0">
              <a:solidFill>
                <a:schemeClr val="accent1"/>
              </a:solidFill>
              <a:cs typeface="Trebuchet MS"/>
              <a:hlinkClick r:id="rId11"/>
            </a:endParaRPr>
          </a:p>
        </p:txBody>
      </p:sp>
      <p:sp>
        <p:nvSpPr>
          <p:cNvPr id="75" name="TextBox 3">
            <a:extLst>
              <a:ext uri="{FF2B5EF4-FFF2-40B4-BE49-F238E27FC236}">
                <a16:creationId xmlns:a16="http://schemas.microsoft.com/office/drawing/2014/main" id="{64E9984E-5735-8C4C-BC73-6A6C18D88CCB}"/>
              </a:ext>
            </a:extLst>
          </p:cNvPr>
          <p:cNvSpPr txBox="1"/>
          <p:nvPr/>
        </p:nvSpPr>
        <p:spPr>
          <a:xfrm>
            <a:off x="4235733" y="4084537"/>
            <a:ext cx="1667796" cy="369332"/>
          </a:xfrm>
          <a:prstGeom prst="rect">
            <a:avLst/>
          </a:prstGeom>
          <a:noFill/>
        </p:spPr>
        <p:txBody>
          <a:bodyPr wrap="square" lIns="0" tIns="0" rIns="0" bIns="0" rtlCol="0" anchor="ctr" anchorCtr="0">
            <a:spAutoFit/>
          </a:bodyPr>
          <a:lstStyle/>
          <a:p>
            <a:pPr algn="ctr"/>
            <a:r>
              <a:rPr lang="fi-FI" sz="1200" b="1" dirty="0">
                <a:solidFill>
                  <a:schemeClr val="accent1"/>
                </a:solidFill>
                <a:cs typeface="Trebuchet MS"/>
                <a:hlinkClick r:id="rId12"/>
              </a:rPr>
              <a:t>Lait ja asetukset</a:t>
            </a:r>
          </a:p>
        </p:txBody>
      </p:sp>
      <p:sp>
        <p:nvSpPr>
          <p:cNvPr id="76" name="Rettangolo con angoli arrotondati 75">
            <a:hlinkClick r:id="rId13"/>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16"/>
            <a:stretch>
              <a:fillRect/>
            </a:stretch>
          </a:blipFill>
          <a:ln w="38100">
            <a:solidFill>
              <a:srgbClr val="ACC700"/>
            </a:solidFill>
          </a:ln>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18"/>
            <a:stretch>
              <a:fillRect/>
            </a:stretch>
          </a:blipFill>
          <a:ln w="38100">
            <a:solidFill>
              <a:srgbClr val="ACC700"/>
            </a:solidFill>
          </a:ln>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16"/>
            <a:stretch>
              <a:fillRect/>
            </a:stretch>
          </a:blipFill>
          <a:ln w="38100">
            <a:solidFill>
              <a:srgbClr val="ACC700"/>
            </a:solidFill>
          </a:ln>
        </p:spPr>
      </p:pic>
      <p:pic>
        <p:nvPicPr>
          <p:cNvPr id="4" name="Picture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18"/>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5974985" y="4187475"/>
            <a:ext cx="1667796" cy="184666"/>
          </a:xfrm>
          <a:prstGeom prst="rect">
            <a:avLst/>
          </a:prstGeom>
          <a:noFill/>
        </p:spPr>
        <p:txBody>
          <a:bodyPr wrap="square" lIns="0" tIns="0" rIns="0" bIns="0" rtlCol="0" anchor="ctr" anchorCtr="0">
            <a:spAutoFit/>
          </a:bodyPr>
          <a:lstStyle/>
          <a:p>
            <a:pPr algn="ctr"/>
            <a:r>
              <a:rPr lang="fi-FI" sz="1200" b="1" dirty="0">
                <a:solidFill>
                  <a:schemeClr val="accent1"/>
                </a:solidFill>
                <a:cs typeface="Trebuchet MS"/>
                <a:hlinkClick r:id="rId21"/>
              </a:rPr>
              <a:t>Infografiikka</a:t>
            </a:r>
          </a:p>
        </p:txBody>
      </p:sp>
      <p:pic>
        <p:nvPicPr>
          <p:cNvPr id="6" name="Picture 5"/>
          <p:cNvPicPr>
            <a:picLocks/>
          </p:cNvPicPr>
          <p:nvPr/>
        </p:nvPicPr>
        <p:blipFill>
          <a:blip r:embed="rId22"/>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80C7D814-52F8-4C8E-BC63-8DE9AB505FA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24"/>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27BBF536-789C-40A6-9A4D-54A049B27D3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24"/>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fi-FI" sz="2400"/>
              <a:t>Näin osallistut kampanjaan</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250939"/>
            <a:ext cx="1667796" cy="184666"/>
          </a:xfrm>
          <a:prstGeom prst="rect">
            <a:avLst/>
          </a:prstGeom>
          <a:noFill/>
        </p:spPr>
        <p:txBody>
          <a:bodyPr wrap="square" lIns="0" tIns="0" rIns="0" bIns="0" rtlCol="0" anchor="ctr" anchorCtr="0">
            <a:spAutoFit/>
          </a:bodyPr>
          <a:lstStyle/>
          <a:p>
            <a:pPr algn="ctr"/>
            <a:r>
              <a:rPr lang="fi-FI" sz="1200" b="1" dirty="0">
                <a:solidFill>
                  <a:schemeClr val="accent1"/>
                </a:solidFill>
                <a:cs typeface="Trebuchet MS"/>
                <a:hlinkClick r:id="rId3"/>
              </a:rPr>
              <a:t>Euroopan työsuojeluviikko</a:t>
            </a:r>
          </a:p>
        </p:txBody>
      </p:sp>
      <p:sp>
        <p:nvSpPr>
          <p:cNvPr id="25" name="TextBox 3">
            <a:extLst>
              <a:ext uri="{FF2B5EF4-FFF2-40B4-BE49-F238E27FC236}">
                <a16:creationId xmlns:a16="http://schemas.microsoft.com/office/drawing/2014/main" id="{9E26C0B7-D8D4-1A45-8EF6-5E10DFF345A8}"/>
              </a:ext>
            </a:extLst>
          </p:cNvPr>
          <p:cNvSpPr txBox="1"/>
          <p:nvPr/>
        </p:nvSpPr>
        <p:spPr>
          <a:xfrm>
            <a:off x="2510363" y="2208402"/>
            <a:ext cx="1781082" cy="184666"/>
          </a:xfrm>
          <a:prstGeom prst="rect">
            <a:avLst/>
          </a:prstGeom>
          <a:noFill/>
        </p:spPr>
        <p:txBody>
          <a:bodyPr wrap="square" lIns="0" tIns="0" rIns="0" bIns="0" rtlCol="0" anchor="ctr" anchorCtr="0">
            <a:spAutoFit/>
          </a:bodyPr>
          <a:lstStyle/>
          <a:p>
            <a:pPr algn="ctr"/>
            <a:r>
              <a:rPr lang="fi-FI" sz="1200" b="1">
                <a:solidFill>
                  <a:schemeClr val="accent1"/>
                </a:solidFill>
                <a:cs typeface="Trebuchet MS"/>
                <a:hlinkClick r:id="rId4"/>
              </a:rPr>
              <a:t>Kampanjakumppanuus</a:t>
            </a:r>
          </a:p>
        </p:txBody>
      </p:sp>
      <p:sp>
        <p:nvSpPr>
          <p:cNvPr id="27" name="TextBox 3">
            <a:extLst>
              <a:ext uri="{FF2B5EF4-FFF2-40B4-BE49-F238E27FC236}">
                <a16:creationId xmlns:a16="http://schemas.microsoft.com/office/drawing/2014/main" id="{BC3D7309-1FAD-C248-860C-FFF503EBA0D6}"/>
              </a:ext>
            </a:extLst>
          </p:cNvPr>
          <p:cNvSpPr txBox="1"/>
          <p:nvPr/>
        </p:nvSpPr>
        <p:spPr>
          <a:xfrm>
            <a:off x="4571999" y="2182744"/>
            <a:ext cx="1592893" cy="369332"/>
          </a:xfrm>
          <a:prstGeom prst="rect">
            <a:avLst/>
          </a:prstGeom>
          <a:noFill/>
        </p:spPr>
        <p:txBody>
          <a:bodyPr wrap="square" lIns="0" tIns="0" rIns="0" bIns="0" rtlCol="0" anchor="ctr" anchorCtr="0">
            <a:spAutoFit/>
          </a:bodyPr>
          <a:lstStyle/>
          <a:p>
            <a:pPr algn="ctr"/>
            <a:r>
              <a:rPr lang="fi-FI" sz="1200" b="1" dirty="0">
                <a:solidFill>
                  <a:schemeClr val="accent1"/>
                </a:solidFill>
                <a:cs typeface="Trebuchet MS"/>
                <a:hlinkClick r:id="rId5"/>
              </a:rPr>
              <a:t>Hyvien käytäntöjen kilpailu</a:t>
            </a:r>
            <a:endParaRPr lang="fi-FI" sz="1200" b="1" strike="sngStrike" dirty="0">
              <a:solidFill>
                <a:schemeClr val="accent1"/>
              </a:solidFill>
              <a:cs typeface="Trebuchet MS"/>
              <a:hlinkClick r:id="rId5"/>
            </a:endParaRPr>
          </a:p>
        </p:txBody>
      </p:sp>
      <p:sp>
        <p:nvSpPr>
          <p:cNvPr id="29" name="TextBox 3">
            <a:extLst>
              <a:ext uri="{FF2B5EF4-FFF2-40B4-BE49-F238E27FC236}">
                <a16:creationId xmlns:a16="http://schemas.microsoft.com/office/drawing/2014/main" id="{C45F702A-F941-2242-B4CC-5E135CA46652}"/>
              </a:ext>
            </a:extLst>
          </p:cNvPr>
          <p:cNvSpPr txBox="1"/>
          <p:nvPr/>
        </p:nvSpPr>
        <p:spPr>
          <a:xfrm>
            <a:off x="6548967" y="2158606"/>
            <a:ext cx="1474650" cy="369332"/>
          </a:xfrm>
          <a:prstGeom prst="rect">
            <a:avLst/>
          </a:prstGeom>
          <a:noFill/>
        </p:spPr>
        <p:txBody>
          <a:bodyPr wrap="square" lIns="0" tIns="0" rIns="0" bIns="0" rtlCol="0" anchor="ctr" anchorCtr="0">
            <a:spAutoFit/>
          </a:bodyPr>
          <a:lstStyle/>
          <a:p>
            <a:pPr algn="ctr"/>
            <a:r>
              <a:rPr lang="fi-FI" sz="1200" b="1" dirty="0">
                <a:solidFill>
                  <a:schemeClr val="accent1"/>
                </a:solidFill>
                <a:cs typeface="Trebuchet MS"/>
                <a:hlinkClick r:id="rId6">
                  <a:extLst>
                    <a:ext uri="{A12FA001-AC4F-418D-AE19-62706E023703}">
                      <ahyp:hlinkClr xmlns:ahyp="http://schemas.microsoft.com/office/drawing/2018/hyperlinkcolor" val="tx"/>
                    </a:ext>
                  </a:extLst>
                </a:hlinkClick>
              </a:rPr>
              <a:t>Kampanjan työkalupakki</a:t>
            </a:r>
            <a:endParaRPr lang="fi-FI" sz="1200" dirty="0">
              <a:solidFill>
                <a:schemeClr val="accent1"/>
              </a:solidFill>
              <a:cs typeface="Arial"/>
            </a:endParaRPr>
          </a:p>
        </p:txBody>
      </p:sp>
      <p:sp>
        <p:nvSpPr>
          <p:cNvPr id="31" name="TextBox 3">
            <a:extLst>
              <a:ext uri="{FF2B5EF4-FFF2-40B4-BE49-F238E27FC236}">
                <a16:creationId xmlns:a16="http://schemas.microsoft.com/office/drawing/2014/main" id="{F682761C-A262-B542-A175-60A9B90879FF}"/>
              </a:ext>
            </a:extLst>
          </p:cNvPr>
          <p:cNvSpPr txBox="1"/>
          <p:nvPr/>
        </p:nvSpPr>
        <p:spPr>
          <a:xfrm>
            <a:off x="525905" y="3978455"/>
            <a:ext cx="1667796" cy="184666"/>
          </a:xfrm>
          <a:prstGeom prst="rect">
            <a:avLst/>
          </a:prstGeom>
          <a:noFill/>
        </p:spPr>
        <p:txBody>
          <a:bodyPr wrap="square" lIns="0" tIns="0" rIns="0" bIns="0" rtlCol="0" anchor="ctr" anchorCtr="0">
            <a:spAutoFit/>
          </a:bodyPr>
          <a:lstStyle/>
          <a:p>
            <a:pPr algn="ctr"/>
            <a:r>
              <a:rPr lang="fi-FI" sz="1200" b="1">
                <a:solidFill>
                  <a:schemeClr val="accent1"/>
                </a:solidFill>
                <a:cs typeface="Trebuchet MS"/>
                <a:hlinkClick r:id="rId7"/>
              </a:rPr>
              <a:t>Kampanja-aineisto</a:t>
            </a:r>
          </a:p>
        </p:txBody>
      </p:sp>
      <p:sp>
        <p:nvSpPr>
          <p:cNvPr id="33" name="TextBox 3">
            <a:extLst>
              <a:ext uri="{FF2B5EF4-FFF2-40B4-BE49-F238E27FC236}">
                <a16:creationId xmlns:a16="http://schemas.microsoft.com/office/drawing/2014/main" id="{A218E24A-669C-8443-A2D1-EE4317507E6F}"/>
              </a:ext>
            </a:extLst>
          </p:cNvPr>
          <p:cNvSpPr txBox="1"/>
          <p:nvPr/>
        </p:nvSpPr>
        <p:spPr>
          <a:xfrm>
            <a:off x="4604569" y="3978455"/>
            <a:ext cx="1592892" cy="184666"/>
          </a:xfrm>
          <a:prstGeom prst="rect">
            <a:avLst/>
          </a:prstGeom>
          <a:noFill/>
        </p:spPr>
        <p:txBody>
          <a:bodyPr wrap="square" lIns="0" tIns="0" rIns="0" bIns="0" rtlCol="0" anchor="ctr" anchorCtr="0">
            <a:spAutoFit/>
          </a:bodyPr>
          <a:lstStyle/>
          <a:p>
            <a:pPr algn="ctr"/>
            <a:r>
              <a:rPr lang="fi-FI" sz="1200" b="1" dirty="0">
                <a:solidFill>
                  <a:schemeClr val="accent1"/>
                </a:solidFill>
                <a:cs typeface="Trebuchet MS"/>
                <a:hlinkClick r:id="rId8"/>
              </a:rPr>
              <a:t>Tapahtumat</a:t>
            </a:r>
          </a:p>
        </p:txBody>
      </p:sp>
      <p:sp>
        <p:nvSpPr>
          <p:cNvPr id="35" name="TextBox 3">
            <a:extLst>
              <a:ext uri="{FF2B5EF4-FFF2-40B4-BE49-F238E27FC236}">
                <a16:creationId xmlns:a16="http://schemas.microsoft.com/office/drawing/2014/main" id="{D1F14980-EF38-9F43-BC06-25F35914E1E1}"/>
              </a:ext>
            </a:extLst>
          </p:cNvPr>
          <p:cNvSpPr txBox="1"/>
          <p:nvPr/>
        </p:nvSpPr>
        <p:spPr>
          <a:xfrm>
            <a:off x="6475211" y="3978455"/>
            <a:ext cx="1972597" cy="184666"/>
          </a:xfrm>
          <a:prstGeom prst="rect">
            <a:avLst/>
          </a:prstGeom>
          <a:noFill/>
        </p:spPr>
        <p:txBody>
          <a:bodyPr wrap="square" lIns="0" tIns="0" rIns="0" bIns="0" rtlCol="0" anchor="ctr" anchorCtr="0">
            <a:spAutoFit/>
          </a:bodyPr>
          <a:lstStyle/>
          <a:p>
            <a:pPr algn="ctr"/>
            <a:r>
              <a:rPr lang="fi-FI" sz="1200" b="1">
                <a:solidFill>
                  <a:schemeClr val="accent1"/>
                </a:solidFill>
                <a:cs typeface="Trebuchet MS"/>
                <a:hlinkClick r:id="rId9"/>
              </a:rPr>
              <a:t>Osallistumistodistukset</a:t>
            </a:r>
          </a:p>
        </p:txBody>
      </p:sp>
      <p:sp>
        <p:nvSpPr>
          <p:cNvPr id="4" name="TextBox 3"/>
          <p:cNvSpPr txBox="1"/>
          <p:nvPr/>
        </p:nvSpPr>
        <p:spPr>
          <a:xfrm>
            <a:off x="2364822" y="3868000"/>
            <a:ext cx="2068626" cy="461665"/>
          </a:xfrm>
          <a:prstGeom prst="rect">
            <a:avLst/>
          </a:prstGeom>
          <a:noFill/>
        </p:spPr>
        <p:txBody>
          <a:bodyPr wrap="square" rtlCol="0">
            <a:spAutoFit/>
          </a:bodyPr>
          <a:lstStyle/>
          <a:p>
            <a:pPr algn="ctr"/>
            <a:r>
              <a:rPr lang="fi-FI" sz="1200" b="1" u="sng">
                <a:solidFill>
                  <a:schemeClr val="accent1"/>
                </a:solidFill>
                <a:hlinkClick r:id="rId10"/>
              </a:rPr>
              <a:t>Sosiaalisen median materiaalipaketti</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5548" y="2821585"/>
            <a:ext cx="1440000" cy="972000"/>
          </a:xfrm>
          <a:prstGeom prst="rect">
            <a:avLst/>
          </a:prstGeom>
          <a:blipFill>
            <a:blip r:embed="rId14"/>
            <a:stretch>
              <a:fillRect/>
            </a:stretch>
          </a:blipFill>
          <a:ln w="38100">
            <a:solidFill>
              <a:srgbClr val="ACC700"/>
            </a:solidFill>
          </a:ln>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14"/>
            <a:stretch>
              <a:fillRect/>
            </a:stretch>
          </a:blipFill>
          <a:ln w="38100">
            <a:solidFill>
              <a:srgbClr val="ACC700"/>
            </a:solidFill>
          </a:ln>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62865" y="2821585"/>
            <a:ext cx="1440000" cy="972000"/>
          </a:xfrm>
          <a:prstGeom prst="rect">
            <a:avLst/>
          </a:prstGeom>
          <a:blipFill>
            <a:blip r:embed="rId14"/>
            <a:stretch>
              <a:fillRect/>
            </a:stretch>
          </a:blipFill>
          <a:ln w="38100">
            <a:solidFill>
              <a:srgbClr val="ACC700"/>
            </a:solidFill>
          </a:ln>
        </p:spPr>
      </p:pic>
      <p:pic>
        <p:nvPicPr>
          <p:cNvPr id="9" name="Picture 8"/>
          <p:cNvPicPr>
            <a:picLocks/>
          </p:cNvPicPr>
          <p:nvPr/>
        </p:nvPicPr>
        <p:blipFill>
          <a:blip r:embed="rId17"/>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18"/>
            <a:extLst>
              <a:ext uri="{FF2B5EF4-FFF2-40B4-BE49-F238E27FC236}">
                <a16:creationId xmlns:a16="http://schemas.microsoft.com/office/drawing/2014/main" id="{CB50EBB6-AB51-4E32-85C9-C3C18D21D955}"/>
              </a:ext>
            </a:extLst>
          </p:cNvPr>
          <p:cNvSpPr/>
          <p:nvPr/>
        </p:nvSpPr>
        <p:spPr>
          <a:xfrm>
            <a:off x="564005" y="1095572"/>
            <a:ext cx="1558055" cy="973423"/>
          </a:xfrm>
          <a:prstGeom prst="roundRect">
            <a:avLst>
              <a:gd name="adj" fmla="val 0"/>
            </a:avLst>
          </a:prstGeom>
          <a:blipFill>
            <a:blip r:embed="rId14"/>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41703807-0B3B-47CB-B8E5-0572489975D7}"/>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0"/>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4FC68DDB-6647-4308-8D45-B850805449D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fi-FI" sz="2400">
                <a:solidFill>
                  <a:schemeClr val="accent1"/>
                </a:solidFill>
              </a:rPr>
              <a:t>Tule mukaan bittien ja tavujen tuolle puolelle!</a:t>
            </a:r>
          </a:p>
        </p:txBody>
      </p:sp>
      <p:sp>
        <p:nvSpPr>
          <p:cNvPr id="3" name="Content Placeholder 2"/>
          <p:cNvSpPr>
            <a:spLocks noGrp="1"/>
          </p:cNvSpPr>
          <p:nvPr>
            <p:ph sz="half" idx="1"/>
          </p:nvPr>
        </p:nvSpPr>
        <p:spPr>
          <a:xfrm>
            <a:off x="458154" y="989030"/>
            <a:ext cx="8571545" cy="3036729"/>
          </a:xfrm>
        </p:spPr>
        <p:txBody>
          <a:bodyPr wrap="square">
            <a:spAutoFit/>
          </a:bodyPr>
          <a:lstStyle/>
          <a:p>
            <a:pPr>
              <a:buSzPct val="120000"/>
              <a:buBlip>
                <a:blip r:embed="rId3"/>
              </a:buBlip>
            </a:pPr>
            <a:r>
              <a:rPr lang="fi-FI" sz="1550" dirty="0">
                <a:solidFill>
                  <a:schemeClr val="accent1"/>
                </a:solidFill>
              </a:rPr>
              <a:t>Lisätietoa on kampanjan verkkosivustolla:</a:t>
            </a:r>
          </a:p>
          <a:p>
            <a:pPr marL="189000" lvl="1" indent="0">
              <a:buSzPct val="120000"/>
              <a:buNone/>
            </a:pPr>
            <a:r>
              <a:rPr lang="fi-FI" sz="1550" b="1" dirty="0">
                <a:solidFill>
                  <a:schemeClr val="accent1"/>
                </a:solidFill>
                <a:hlinkClick r:id="rId4"/>
              </a:rPr>
              <a:t>https://healthy-workplaces.eu/fi</a:t>
            </a:r>
            <a:endParaRPr lang="fi-FI" sz="1550" b="1" dirty="0">
              <a:solidFill>
                <a:schemeClr val="accent1"/>
              </a:solidFill>
              <a:hlinkClick r:id="rId5"/>
            </a:endParaRPr>
          </a:p>
          <a:p>
            <a:pPr lvl="1">
              <a:buSzPct val="120000"/>
              <a:buBlip>
                <a:blip r:embed="rId3"/>
              </a:buBlip>
            </a:pPr>
            <a:endParaRPr lang="en-US" sz="1550" dirty="0">
              <a:solidFill>
                <a:schemeClr val="accent1"/>
              </a:solidFill>
            </a:endParaRPr>
          </a:p>
          <a:p>
            <a:pPr>
              <a:buSzPct val="120000"/>
              <a:buBlip>
                <a:blip r:embed="rId3"/>
              </a:buBlip>
            </a:pPr>
            <a:r>
              <a:rPr lang="fi-FI" sz="1550" dirty="0">
                <a:solidFill>
                  <a:schemeClr val="accent1"/>
                </a:solidFill>
              </a:rPr>
              <a:t>Tilaa kampanjan uutiskirje:</a:t>
            </a:r>
          </a:p>
          <a:p>
            <a:pPr marL="189000" lvl="1" indent="0">
              <a:buSzPct val="120000"/>
              <a:buNone/>
            </a:pPr>
            <a:r>
              <a:rPr lang="fi-FI" sz="1550" b="1" u="sng" dirty="0">
                <a:solidFill>
                  <a:schemeClr val="accent1"/>
                </a:solidFill>
                <a:hlinkClick r:id="rId6"/>
              </a:rPr>
              <a:t>https://healthy-workplaces.osha.europa.eu/fi/media-centre/newsletter</a:t>
            </a:r>
            <a:endParaRPr lang="fi-FI" sz="1550" b="1" u="sng" dirty="0">
              <a:solidFill>
                <a:schemeClr val="accent1"/>
              </a:solidFill>
            </a:endParaRPr>
          </a:p>
          <a:p>
            <a:pPr marL="189000" lvl="1" indent="0">
              <a:buSzPct val="120000"/>
              <a:buNone/>
            </a:pPr>
            <a:endParaRPr lang="en-US" sz="1550" b="1" dirty="0">
              <a:solidFill>
                <a:schemeClr val="accent1"/>
              </a:solidFill>
            </a:endParaRPr>
          </a:p>
          <a:p>
            <a:pPr>
              <a:buSzPct val="120000"/>
              <a:buBlip>
                <a:blip r:embed="rId3"/>
              </a:buBlip>
            </a:pPr>
            <a:r>
              <a:rPr lang="fi-FI" sz="1550" dirty="0">
                <a:solidFill>
                  <a:schemeClr val="accent1"/>
                </a:solidFill>
              </a:rPr>
              <a:t>Ajankohtaiset tiedot toiminnasta ja tapahtumista sosiaalisessa mediassa:</a:t>
            </a:r>
          </a:p>
          <a:p>
            <a:pPr marL="0" indent="0">
              <a:buSzPct val="120000"/>
              <a:buNone/>
            </a:pPr>
            <a:endParaRPr lang="en-US" sz="1550" dirty="0">
              <a:solidFill>
                <a:schemeClr val="accent1"/>
              </a:solidFill>
            </a:endParaRPr>
          </a:p>
          <a:p>
            <a:pPr marL="0" indent="0">
              <a:buSzPct val="120000"/>
              <a:buNone/>
            </a:pPr>
            <a:endParaRPr lang="en-US" sz="1550" dirty="0">
              <a:solidFill>
                <a:schemeClr val="accent1"/>
              </a:solidFill>
            </a:endParaRPr>
          </a:p>
          <a:p>
            <a:pPr>
              <a:buSzPct val="120000"/>
              <a:buBlip>
                <a:blip r:embed="rId3"/>
              </a:buBlip>
            </a:pPr>
            <a:r>
              <a:rPr lang="fi-FI" sz="1550" dirty="0">
                <a:solidFill>
                  <a:schemeClr val="accent1"/>
                </a:solidFill>
              </a:rPr>
              <a:t>Lisätietoa kotimaasi tapahtumista saa kansallisesta koordinaatiokeskuksesta:</a:t>
            </a:r>
          </a:p>
          <a:p>
            <a:pPr marL="189000" lvl="1" indent="0">
              <a:buSzPct val="120000"/>
              <a:buNone/>
            </a:pPr>
            <a:r>
              <a:rPr lang="fi-FI" sz="1550" b="1" u="sng" dirty="0">
                <a:solidFill>
                  <a:schemeClr val="accent1"/>
                </a:solidFill>
                <a:hlinkClick r:id="rId7"/>
              </a:rPr>
              <a:t>https://healthy-workplaces.osha.europa.eu/fi/campaign-partners/national-focal-points</a:t>
            </a:r>
            <a:endParaRPr lang="fi-FI" sz="155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112136" y="189857"/>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fi-FI" sz="1200" b="1">
                  <a:solidFill>
                    <a:schemeClr val="accent1"/>
                  </a:solidFill>
                </a:rPr>
                <a:t>2023</a:t>
              </a:r>
            </a:p>
            <a:p>
              <a:pPr algn="ctr"/>
              <a:r>
                <a:rPr lang="fi-FI" b="1">
                  <a:solidFill>
                    <a:schemeClr val="accent1"/>
                  </a:solidFill>
                </a:rPr>
                <a:t>Lokakuu</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51503"/>
              <a:ext cx="2028485" cy="493897"/>
            </a:xfrm>
            <a:prstGeom prst="rect">
              <a:avLst/>
            </a:prstGeom>
            <a:noFill/>
          </p:spPr>
          <p:txBody>
            <a:bodyPr wrap="square" lIns="0" tIns="0" rIns="0" bIns="0" rtlCol="0">
              <a:spAutoFit/>
            </a:bodyPr>
            <a:lstStyle/>
            <a:p>
              <a:pPr algn="ctr"/>
              <a:r>
                <a:rPr lang="fi-FI" sz="1200" b="1">
                  <a:solidFill>
                    <a:srgbClr val="ACC700"/>
                  </a:solidFill>
                </a:rPr>
                <a:t>KAMPANJAN KÄYNNISTÄMINEN</a:t>
              </a:r>
            </a:p>
          </p:txBody>
        </p:sp>
      </p:grpSp>
      <p:sp>
        <p:nvSpPr>
          <p:cNvPr id="4" name="Rectangle 3"/>
          <p:cNvSpPr/>
          <p:nvPr/>
        </p:nvSpPr>
        <p:spPr>
          <a:xfrm>
            <a:off x="3158984" y="2899438"/>
            <a:ext cx="2231637" cy="307777"/>
          </a:xfrm>
          <a:prstGeom prst="rect">
            <a:avLst/>
          </a:prstGeom>
        </p:spPr>
        <p:txBody>
          <a:bodyPr wrap="none">
            <a:spAutoFit/>
          </a:bodyPr>
          <a:lstStyle/>
          <a:p>
            <a:r>
              <a:rPr lang="fi-FI" sz="1400" b="1" dirty="0">
                <a:solidFill>
                  <a:srgbClr val="ACC700"/>
                </a:solidFill>
              </a:rPr>
              <a:t>#EUHealthyWorkplaces </a:t>
            </a:r>
          </a:p>
        </p:txBody>
      </p:sp>
      <p:pic>
        <p:nvPicPr>
          <p:cNvPr id="16" name="Picture 14">
            <a:hlinkClick r:id="rId9"/>
            <a:extLst>
              <a:ext uri="{FF2B5EF4-FFF2-40B4-BE49-F238E27FC236}">
                <a16:creationId xmlns:a16="http://schemas.microsoft.com/office/drawing/2014/main" id="{71877BF6-4920-465D-ABF9-8AF87FA1965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1109834" y="289943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631398F0-1D7C-44C1-9B49-A89B5F1E26D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596820"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19E84F32-B606-44B2-9B06-D096760E4BD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2085191"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287A9C5C-4754-40CE-BB58-B10AAE1C6F1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573563" y="289943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i-FI" sz="2400"/>
              <a:t>Mistä on kyse?</a:t>
            </a:r>
          </a:p>
        </p:txBody>
      </p:sp>
      <p:sp>
        <p:nvSpPr>
          <p:cNvPr id="6" name="TextBox 5"/>
          <p:cNvSpPr txBox="1"/>
          <p:nvPr/>
        </p:nvSpPr>
        <p:spPr>
          <a:xfrm>
            <a:off x="442319" y="816096"/>
            <a:ext cx="7793885" cy="1646605"/>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fi-FI" sz="1600" b="1" dirty="0">
                <a:solidFill>
                  <a:srgbClr val="003399"/>
                </a:solidFill>
              </a:rPr>
              <a:t>Digitaaliteknologiat muuttavat nopeasti sitä, miten, missä ja milloin työskentelemme</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fi-FI" sz="1600" b="1" dirty="0">
                <a:solidFill>
                  <a:srgbClr val="003399"/>
                </a:solidFill>
              </a:rPr>
              <a:t>Digitaaliteknologiaan liittyy kaikilla aloilla entistä enemmän mahdollisuuksia sekä työntekijöille että työnantajille mutta myös turvallisuuteen ja terveyteen kohdistuvia haasteita ja riskejä</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508B51-6793-4B7F-899B-364A2A5D82C4}"/>
              </a:ext>
            </a:extLst>
          </p:cNvPr>
          <p:cNvSpPr txBox="1"/>
          <p:nvPr/>
        </p:nvSpPr>
        <p:spPr>
          <a:xfrm>
            <a:off x="433056" y="814413"/>
            <a:ext cx="7536320" cy="2877711"/>
          </a:xfrm>
          <a:prstGeom prst="rect">
            <a:avLst/>
          </a:prstGeom>
          <a:noFill/>
        </p:spPr>
        <p:txBody>
          <a:bodyPr wrap="square" lIns="91440" tIns="45720" rIns="91440" bIns="45720" rtlCol="0" anchor="t">
            <a:spAutoFit/>
          </a:bodyPr>
          <a:lstStyle/>
          <a:p>
            <a:pPr lvl="0" defTabSz="257175">
              <a:spcBef>
                <a:spcPts val="338"/>
              </a:spcBef>
              <a:buClr>
                <a:srgbClr val="003399"/>
              </a:buClr>
            </a:pPr>
            <a:r>
              <a:rPr lang="fi-FI" sz="1600" b="1" dirty="0">
                <a:solidFill>
                  <a:srgbClr val="ACC700"/>
                </a:solidFill>
              </a:rPr>
              <a:t>EU-OSHA, OSH Pulse 2022</a:t>
            </a:r>
          </a:p>
          <a:p>
            <a:pPr lvl="1"/>
            <a:r>
              <a:rPr lang="fi-FI" sz="1600" b="1" dirty="0">
                <a:solidFill>
                  <a:schemeClr val="accent1"/>
                </a:solidFill>
              </a:rPr>
              <a:t>Työntekijöiden käyttämä digitaalitekniikka EU:ssa</a:t>
            </a:r>
          </a:p>
          <a:p>
            <a:pPr marL="800100" lvl="1" indent="-342900">
              <a:buFont typeface="Arial" panose="020B0604020202020204" pitchFamily="34" charset="0"/>
              <a:buChar char="•"/>
            </a:pPr>
            <a:r>
              <a:rPr lang="fi-FI" sz="1600" b="1" dirty="0">
                <a:solidFill>
                  <a:schemeClr val="accent1"/>
                </a:solidFill>
              </a:rPr>
              <a:t>kannettavat tietokoneet, tabletit ja älypuhelimet (73 %) </a:t>
            </a:r>
          </a:p>
          <a:p>
            <a:pPr marL="800100" lvl="1" indent="-342900">
              <a:buFont typeface="Arial" panose="020B0604020202020204" pitchFamily="34" charset="0"/>
              <a:buChar char="•"/>
            </a:pPr>
            <a:r>
              <a:rPr lang="fi-FI" sz="1600" b="1" dirty="0">
                <a:solidFill>
                  <a:schemeClr val="accent1"/>
                </a:solidFill>
              </a:rPr>
              <a:t>puettavat laitteet (11 %)</a:t>
            </a:r>
          </a:p>
          <a:p>
            <a:pPr marL="800100" lvl="1" indent="-342900">
              <a:buFont typeface="Arial" panose="020B0604020202020204" pitchFamily="34" charset="0"/>
              <a:buChar char="•"/>
            </a:pPr>
            <a:r>
              <a:rPr lang="fi-FI" sz="1600" b="1" dirty="0">
                <a:solidFill>
                  <a:schemeClr val="accent1"/>
                </a:solidFill>
              </a:rPr>
              <a:t>tekoälyä käyttävät koneet tai robotit (5 %)</a:t>
            </a:r>
          </a:p>
          <a:p>
            <a:pPr marL="800100" lvl="1" indent="-342900">
              <a:buFont typeface="Arial" panose="020B0604020202020204" pitchFamily="34" charset="0"/>
              <a:buChar char="•"/>
            </a:pPr>
            <a:r>
              <a:rPr lang="fi-FI" sz="1600" b="1" dirty="0">
                <a:solidFill>
                  <a:schemeClr val="accent1"/>
                </a:solidFill>
              </a:rPr>
              <a:t>robotit, jotka ovat vuorovaikutuksessa työntekijän kanssa (3 %)</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fi-FI" sz="1600" b="1" dirty="0">
                <a:solidFill>
                  <a:srgbClr val="ACC700"/>
                </a:solidFill>
              </a:rPr>
              <a:t>EU-OSHA, ESENER 2019</a:t>
            </a:r>
          </a:p>
          <a:p>
            <a:pPr marL="800100" lvl="1" indent="-342900">
              <a:buFont typeface="Arial" panose="020B0604020202020204" pitchFamily="34" charset="0"/>
              <a:buChar char="•"/>
            </a:pPr>
            <a:r>
              <a:rPr lang="fi-FI" sz="1600" b="1" dirty="0">
                <a:solidFill>
                  <a:schemeClr val="accent1"/>
                </a:solidFill>
              </a:rPr>
              <a:t>yli 80 prosentissa työpaikoista eri puolilla Eurooppaa käytetään pöytätietokoneita, kannettavia tietokoneita, tabletteja, älypuhelimia ja muita mobiililaitteita </a:t>
            </a:r>
          </a:p>
        </p:txBody>
      </p:sp>
      <p:sp>
        <p:nvSpPr>
          <p:cNvPr id="6" name="Title 1">
            <a:extLst>
              <a:ext uri="{FF2B5EF4-FFF2-40B4-BE49-F238E27FC236}">
                <a16:creationId xmlns:a16="http://schemas.microsoft.com/office/drawing/2014/main" id="{83FE10BB-3A55-4660-9A0F-435E3CD11725}"/>
              </a:ext>
            </a:extLst>
          </p:cNvPr>
          <p:cNvSpPr>
            <a:spLocks noGrp="1"/>
          </p:cNvSpPr>
          <p:nvPr>
            <p:ph type="title"/>
          </p:nvPr>
        </p:nvSpPr>
        <p:spPr>
          <a:xfrm>
            <a:off x="442403" y="88973"/>
            <a:ext cx="8478760" cy="461665"/>
          </a:xfrm>
        </p:spPr>
        <p:txBody>
          <a:bodyPr wrap="square">
            <a:spAutoFit/>
          </a:bodyPr>
          <a:lstStyle/>
          <a:p>
            <a:r>
              <a:rPr lang="fi-FI" sz="2400" dirty="0"/>
              <a:t>Faktoja ja numerotietoa – digitaaliteknologioiden käyttö</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03" y="88973"/>
            <a:ext cx="8478760" cy="461665"/>
          </a:xfrm>
        </p:spPr>
        <p:txBody>
          <a:bodyPr wrap="square">
            <a:spAutoFit/>
          </a:bodyPr>
          <a:lstStyle/>
          <a:p>
            <a:r>
              <a:rPr lang="fi-FI" sz="2400" dirty="0"/>
              <a:t>Faktoja ja numerotietoa – digitaaliteknologioiden käyttö</a:t>
            </a:r>
          </a:p>
        </p:txBody>
      </p:sp>
      <p:pic>
        <p:nvPicPr>
          <p:cNvPr id="5" name="Content Placeholder 3"/>
          <p:cNvPicPr>
            <a:picLocks noGrp="1" noChangeAspect="1"/>
          </p:cNvPicPr>
          <p:nvPr>
            <p:ph sz="half" idx="1"/>
          </p:nvPr>
        </p:nvPicPr>
        <p:blipFill rotWithShape="1">
          <a:blip r:embed="rId3"/>
          <a:srcRect l="28026" t="29331" r="2926" b="3055"/>
          <a:stretch/>
        </p:blipFill>
        <p:spPr>
          <a:xfrm>
            <a:off x="3236899" y="2007997"/>
            <a:ext cx="5220913"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35136" y="818333"/>
            <a:ext cx="7653766" cy="1115690"/>
          </a:xfrm>
          <a:prstGeom prst="rect">
            <a:avLst/>
          </a:prstGeom>
          <a:noFill/>
        </p:spPr>
        <p:txBody>
          <a:bodyPr wrap="square" rtlCol="0">
            <a:spAutoFit/>
          </a:bodyPr>
          <a:lstStyle/>
          <a:p>
            <a:pPr lvl="0" defTabSz="257175">
              <a:spcBef>
                <a:spcPts val="338"/>
              </a:spcBef>
              <a:buClr>
                <a:srgbClr val="003399"/>
              </a:buClr>
            </a:pPr>
            <a:r>
              <a:rPr lang="fi-FI" sz="1600" b="1" dirty="0">
                <a:solidFill>
                  <a:srgbClr val="ACC700"/>
                </a:solidFill>
              </a:rPr>
              <a:t>EU-OSHA, OSH Pulse 2022</a:t>
            </a:r>
          </a:p>
          <a:p>
            <a:pPr lvl="0" defTabSz="257175">
              <a:spcBef>
                <a:spcPts val="338"/>
              </a:spcBef>
              <a:buClr>
                <a:srgbClr val="003399"/>
              </a:buClr>
            </a:pPr>
            <a:r>
              <a:rPr lang="fi-FI"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Käytetäänkö organisaatiossasi digitaalisia laitteita, kuten tabletteja, älypuhelimia, tietokoneita, kannettavia tietokoneita, sovelluksia tai antureita seuraaviin tarkoituksiin?</a:t>
            </a:r>
          </a:p>
        </p:txBody>
      </p:sp>
      <p:sp>
        <p:nvSpPr>
          <p:cNvPr id="3" name="TextBox 2">
            <a:extLst>
              <a:ext uri="{FF2B5EF4-FFF2-40B4-BE49-F238E27FC236}">
                <a16:creationId xmlns:a16="http://schemas.microsoft.com/office/drawing/2014/main" id="{62FA64B9-8483-4D57-A9B4-5480542D9EDD}"/>
              </a:ext>
            </a:extLst>
          </p:cNvPr>
          <p:cNvSpPr txBox="1"/>
          <p:nvPr/>
        </p:nvSpPr>
        <p:spPr>
          <a:xfrm>
            <a:off x="923156" y="2114532"/>
            <a:ext cx="1944216" cy="369332"/>
          </a:xfrm>
          <a:prstGeom prst="rect">
            <a:avLst/>
          </a:prstGeom>
          <a:noFill/>
        </p:spPr>
        <p:txBody>
          <a:bodyPr wrap="square" rtlCol="0">
            <a:spAutoFit/>
          </a:bodyPr>
          <a:lstStyle/>
          <a:p>
            <a:r>
              <a:rPr lang="fi-FI" sz="900"/>
              <a:t>Tehtävien, työajan tai työvuorojen automaattinen jakaminen</a:t>
            </a:r>
          </a:p>
        </p:txBody>
      </p:sp>
      <p:sp>
        <p:nvSpPr>
          <p:cNvPr id="6" name="TextBox 5">
            <a:extLst>
              <a:ext uri="{FF2B5EF4-FFF2-40B4-BE49-F238E27FC236}">
                <a16:creationId xmlns:a16="http://schemas.microsoft.com/office/drawing/2014/main" id="{AA03B7E3-F8B6-460F-A452-0593835ABEB2}"/>
              </a:ext>
            </a:extLst>
          </p:cNvPr>
          <p:cNvSpPr txBox="1"/>
          <p:nvPr/>
        </p:nvSpPr>
        <p:spPr>
          <a:xfrm>
            <a:off x="923156" y="2593875"/>
            <a:ext cx="1944216" cy="369332"/>
          </a:xfrm>
          <a:prstGeom prst="rect">
            <a:avLst/>
          </a:prstGeom>
          <a:noFill/>
        </p:spPr>
        <p:txBody>
          <a:bodyPr wrap="square" rtlCol="0">
            <a:spAutoFit/>
          </a:bodyPr>
          <a:lstStyle/>
          <a:p>
            <a:r>
              <a:rPr lang="fi-FI" sz="900"/>
              <a:t>Ulkopuolisen tahon tekemä arviointi työsuorituksestasi (esim. asiakkaat)</a:t>
            </a:r>
          </a:p>
        </p:txBody>
      </p:sp>
      <p:sp>
        <p:nvSpPr>
          <p:cNvPr id="7" name="TextBox 6">
            <a:extLst>
              <a:ext uri="{FF2B5EF4-FFF2-40B4-BE49-F238E27FC236}">
                <a16:creationId xmlns:a16="http://schemas.microsoft.com/office/drawing/2014/main" id="{9AE66D4F-15A7-4B2D-9042-E20057C58903}"/>
              </a:ext>
            </a:extLst>
          </p:cNvPr>
          <p:cNvSpPr txBox="1"/>
          <p:nvPr/>
        </p:nvSpPr>
        <p:spPr>
          <a:xfrm>
            <a:off x="911300" y="3073218"/>
            <a:ext cx="1944216" cy="369332"/>
          </a:xfrm>
          <a:prstGeom prst="rect">
            <a:avLst/>
          </a:prstGeom>
          <a:noFill/>
        </p:spPr>
        <p:txBody>
          <a:bodyPr wrap="square" rtlCol="0">
            <a:spAutoFit/>
          </a:bodyPr>
          <a:lstStyle/>
          <a:p>
            <a:r>
              <a:rPr lang="fi-FI" sz="900"/>
              <a:t>Työsi ja käyttäytymisesi valvonta </a:t>
            </a:r>
            <a:r>
              <a:rPr lang="fi-FI" sz="900" strike="sngStrike"/>
              <a:t>valvota</a:t>
            </a:r>
            <a:r>
              <a:rPr lang="fi-FI" sz="900"/>
              <a:t> tai seuranta</a:t>
            </a:r>
          </a:p>
        </p:txBody>
      </p:sp>
      <p:sp>
        <p:nvSpPr>
          <p:cNvPr id="8" name="TextBox 7">
            <a:extLst>
              <a:ext uri="{FF2B5EF4-FFF2-40B4-BE49-F238E27FC236}">
                <a16:creationId xmlns:a16="http://schemas.microsoft.com/office/drawing/2014/main" id="{64029E58-7205-4B8D-9A2E-815842C52F7D}"/>
              </a:ext>
            </a:extLst>
          </p:cNvPr>
          <p:cNvSpPr txBox="1"/>
          <p:nvPr/>
        </p:nvSpPr>
        <p:spPr>
          <a:xfrm>
            <a:off x="904197" y="3487816"/>
            <a:ext cx="2088232" cy="369332"/>
          </a:xfrm>
          <a:prstGeom prst="rect">
            <a:avLst/>
          </a:prstGeom>
          <a:noFill/>
        </p:spPr>
        <p:txBody>
          <a:bodyPr wrap="square" rtlCol="0">
            <a:spAutoFit/>
          </a:bodyPr>
          <a:lstStyle/>
          <a:p>
            <a:r>
              <a:rPr lang="fi-FI" sz="900"/>
              <a:t>Melun, kemikaalien, pölyn, kaasujen ym. seuranta työympäristössäsi</a:t>
            </a:r>
          </a:p>
        </p:txBody>
      </p:sp>
      <p:sp>
        <p:nvSpPr>
          <p:cNvPr id="9" name="TextBox 8">
            <a:extLst>
              <a:ext uri="{FF2B5EF4-FFF2-40B4-BE49-F238E27FC236}">
                <a16:creationId xmlns:a16="http://schemas.microsoft.com/office/drawing/2014/main" id="{BEBE6BD5-9AD1-4EA9-9C2F-51678EF4F5F1}"/>
              </a:ext>
            </a:extLst>
          </p:cNvPr>
          <p:cNvSpPr txBox="1"/>
          <p:nvPr/>
        </p:nvSpPr>
        <p:spPr>
          <a:xfrm>
            <a:off x="923156" y="3967159"/>
            <a:ext cx="1944216" cy="369332"/>
          </a:xfrm>
          <a:prstGeom prst="rect">
            <a:avLst/>
          </a:prstGeom>
          <a:noFill/>
        </p:spPr>
        <p:txBody>
          <a:bodyPr wrap="square" rtlCol="0">
            <a:spAutoFit/>
          </a:bodyPr>
          <a:lstStyle/>
          <a:p>
            <a:r>
              <a:rPr lang="fi-FI" sz="900"/>
              <a:t>Kehosi sykkeen, verenpaineen, asennon ym. seuraaminen</a:t>
            </a:r>
          </a:p>
        </p:txBody>
      </p:sp>
      <p:sp>
        <p:nvSpPr>
          <p:cNvPr id="10" name="TextBox 9">
            <a:extLst>
              <a:ext uri="{FF2B5EF4-FFF2-40B4-BE49-F238E27FC236}">
                <a16:creationId xmlns:a16="http://schemas.microsoft.com/office/drawing/2014/main" id="{3CA9521B-0001-4C83-8998-08E643CE4BC4}"/>
              </a:ext>
            </a:extLst>
          </p:cNvPr>
          <p:cNvSpPr txBox="1"/>
          <p:nvPr/>
        </p:nvSpPr>
        <p:spPr>
          <a:xfrm>
            <a:off x="3403856" y="1884521"/>
            <a:ext cx="649456" cy="230011"/>
          </a:xfrm>
          <a:prstGeom prst="rect">
            <a:avLst/>
          </a:prstGeom>
          <a:solidFill>
            <a:schemeClr val="bg1"/>
          </a:solidFill>
        </p:spPr>
        <p:txBody>
          <a:bodyPr wrap="square" rtlCol="0">
            <a:spAutoFit/>
          </a:bodyPr>
          <a:lstStyle/>
          <a:p>
            <a:r>
              <a:rPr lang="fi-FI" sz="900" b="1" dirty="0">
                <a:solidFill>
                  <a:srgbClr val="003399"/>
                </a:solidFill>
              </a:rPr>
              <a:t>Kyllä</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562176" y="1884521"/>
            <a:ext cx="432048" cy="230832"/>
          </a:xfrm>
          <a:prstGeom prst="rect">
            <a:avLst/>
          </a:prstGeom>
          <a:solidFill>
            <a:schemeClr val="bg1"/>
          </a:solidFill>
        </p:spPr>
        <p:txBody>
          <a:bodyPr wrap="square" rtlCol="0">
            <a:spAutoFit/>
          </a:bodyPr>
          <a:lstStyle/>
          <a:p>
            <a:r>
              <a:rPr lang="fi-FI" sz="900" b="1">
                <a:solidFill>
                  <a:srgbClr val="F6A400"/>
                </a:solidFill>
              </a:rPr>
              <a:t>Ei</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249319" y="1914792"/>
            <a:ext cx="1139337" cy="230011"/>
          </a:xfrm>
          <a:prstGeom prst="rect">
            <a:avLst/>
          </a:prstGeom>
          <a:solidFill>
            <a:schemeClr val="bg1"/>
          </a:solidFill>
        </p:spPr>
        <p:txBody>
          <a:bodyPr wrap="square" rtlCol="0">
            <a:spAutoFit/>
          </a:bodyPr>
          <a:lstStyle/>
          <a:p>
            <a:r>
              <a:rPr lang="fi-FI" sz="900" b="1">
                <a:solidFill>
                  <a:srgbClr val="B1B3B4"/>
                </a:solidFill>
              </a:rPr>
              <a:t>En osaa sanoa</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87537"/>
            <a:ext cx="4463289" cy="276999"/>
          </a:xfrm>
          <a:prstGeom prst="rect">
            <a:avLst/>
          </a:prstGeom>
          <a:noFill/>
        </p:spPr>
        <p:txBody>
          <a:bodyPr wrap="square">
            <a:spAutoFit/>
          </a:bodyPr>
          <a:lstStyle/>
          <a:p>
            <a:r>
              <a:rPr lang="fi-FI" sz="1200" b="0" i="0">
                <a:solidFill>
                  <a:srgbClr val="ACC700"/>
                </a:solidFill>
                <a:effectLst/>
                <a:latin typeface="Corbel" panose="020B0503020204020204" pitchFamily="34" charset="0"/>
              </a:rPr>
              <a:t>Perustana kaikkien vastaajien antamat tiedot, EU27 (n=25 683)</a:t>
            </a:r>
            <a:r>
              <a:rPr lang="fi-FI" sz="120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34719" y="818272"/>
            <a:ext cx="7653766" cy="623248"/>
          </a:xfrm>
          <a:prstGeom prst="rect">
            <a:avLst/>
          </a:prstGeom>
          <a:noFill/>
        </p:spPr>
        <p:txBody>
          <a:bodyPr wrap="square" rtlCol="0">
            <a:spAutoFit/>
          </a:bodyPr>
          <a:lstStyle/>
          <a:p>
            <a:pPr lvl="0" defTabSz="257175">
              <a:spcBef>
                <a:spcPts val="338"/>
              </a:spcBef>
              <a:buClr>
                <a:srgbClr val="003399"/>
              </a:buClr>
            </a:pPr>
            <a:r>
              <a:rPr lang="fi-FI" sz="1600" b="1" dirty="0">
                <a:solidFill>
                  <a:srgbClr val="ACC700"/>
                </a:solidFill>
              </a:rPr>
              <a:t>EU-OSHA, OSH Pulse 2022</a:t>
            </a:r>
          </a:p>
          <a:p>
            <a:pPr lvl="0" defTabSz="257175">
              <a:spcBef>
                <a:spcPts val="338"/>
              </a:spcBef>
              <a:buClr>
                <a:srgbClr val="003399"/>
              </a:buClr>
            </a:pPr>
            <a:r>
              <a:rPr lang="fi-FI"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Miten ajattelet digitaaliteknologian käytön vaikuttavan työpaikallasi?</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619212" cy="230832"/>
          </a:xfrm>
          <a:prstGeom prst="rect">
            <a:avLst/>
          </a:prstGeom>
          <a:solidFill>
            <a:schemeClr val="bg1"/>
          </a:solidFill>
        </p:spPr>
        <p:txBody>
          <a:bodyPr wrap="square" rtlCol="0">
            <a:spAutoFit/>
          </a:bodyPr>
          <a:lstStyle/>
          <a:p>
            <a:r>
              <a:rPr lang="fi-FI" sz="900" b="1">
                <a:solidFill>
                  <a:srgbClr val="003399"/>
                </a:solidFill>
              </a:rPr>
              <a:t>Kyllä</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fi-FI" sz="900" b="1">
                <a:solidFill>
                  <a:srgbClr val="F6A400"/>
                </a:solidFill>
              </a:rPr>
              <a:t>Ei</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29" y="1711341"/>
            <a:ext cx="1061425" cy="230832"/>
          </a:xfrm>
          <a:prstGeom prst="rect">
            <a:avLst/>
          </a:prstGeom>
          <a:solidFill>
            <a:schemeClr val="bg1"/>
          </a:solidFill>
        </p:spPr>
        <p:txBody>
          <a:bodyPr wrap="square" rtlCol="0">
            <a:spAutoFit/>
          </a:bodyPr>
          <a:lstStyle/>
          <a:p>
            <a:r>
              <a:rPr lang="fi-FI" sz="900" b="1">
                <a:solidFill>
                  <a:srgbClr val="B1B3B4"/>
                </a:solidFill>
              </a:rPr>
              <a:t>En osaa sanoa</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369332"/>
          </a:xfrm>
          <a:prstGeom prst="rect">
            <a:avLst/>
          </a:prstGeom>
          <a:noFill/>
        </p:spPr>
        <p:txBody>
          <a:bodyPr wrap="square" rtlCol="0">
            <a:spAutoFit/>
          </a:bodyPr>
          <a:lstStyle/>
          <a:p>
            <a:r>
              <a:rPr lang="fi-FI" sz="900"/>
              <a:t>Määrittää työntekonopeuden tai työtahdin</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fi-FI" sz="900"/>
              <a:t>Tuloksena on yksin työskentely</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fi-FI" sz="900"/>
              <a:t>Lisää työntekijään työssä kohdistuvaa valvontaa</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fi-FI" sz="900"/>
              <a:t>Lisää työmäärää</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fi-FI" sz="900"/>
              <a:t>Vähentää työn itsenäisyyttä</a:t>
            </a:r>
          </a:p>
        </p:txBody>
      </p:sp>
      <p:sp>
        <p:nvSpPr>
          <p:cNvPr id="15" name="TextBox 14">
            <a:extLst>
              <a:ext uri="{FF2B5EF4-FFF2-40B4-BE49-F238E27FC236}">
                <a16:creationId xmlns:a16="http://schemas.microsoft.com/office/drawing/2014/main" id="{115E490F-D5DD-407A-8B1A-2EF70735D85C}"/>
              </a:ext>
            </a:extLst>
          </p:cNvPr>
          <p:cNvSpPr txBox="1"/>
          <p:nvPr/>
        </p:nvSpPr>
        <p:spPr>
          <a:xfrm>
            <a:off x="2545772" y="4428892"/>
            <a:ext cx="4253855" cy="276999"/>
          </a:xfrm>
          <a:prstGeom prst="rect">
            <a:avLst/>
          </a:prstGeom>
          <a:noFill/>
        </p:spPr>
        <p:txBody>
          <a:bodyPr wrap="square">
            <a:spAutoFit/>
          </a:bodyPr>
          <a:lstStyle/>
          <a:p>
            <a:r>
              <a:rPr lang="fi-FI" sz="1200" b="0" i="0">
                <a:solidFill>
                  <a:srgbClr val="ACC700"/>
                </a:solidFill>
                <a:effectLst/>
                <a:latin typeface="Corbel" panose="020B0503020204020204" pitchFamily="34" charset="0"/>
              </a:rPr>
              <a:t>Perustana kaikkien vastaajien antamat tiedot, EU27 (n=25 683)</a:t>
            </a:r>
            <a:r>
              <a:rPr lang="fi-FI" sz="1200">
                <a:solidFill>
                  <a:srgbClr val="ACC700"/>
                </a:solidFill>
              </a:rPr>
              <a:t> </a:t>
            </a:r>
          </a:p>
        </p:txBody>
      </p:sp>
      <p:sp>
        <p:nvSpPr>
          <p:cNvPr id="16" name="Title 1">
            <a:extLst>
              <a:ext uri="{FF2B5EF4-FFF2-40B4-BE49-F238E27FC236}">
                <a16:creationId xmlns:a16="http://schemas.microsoft.com/office/drawing/2014/main" id="{7E4AE75D-E1EB-4909-92AA-E494200D3FC4}"/>
              </a:ext>
            </a:extLst>
          </p:cNvPr>
          <p:cNvSpPr>
            <a:spLocks noGrp="1"/>
          </p:cNvSpPr>
          <p:nvPr>
            <p:ph type="title"/>
          </p:nvPr>
        </p:nvSpPr>
        <p:spPr>
          <a:xfrm>
            <a:off x="442403" y="88973"/>
            <a:ext cx="8478760" cy="461665"/>
          </a:xfrm>
        </p:spPr>
        <p:txBody>
          <a:bodyPr wrap="square">
            <a:spAutoFit/>
          </a:bodyPr>
          <a:lstStyle/>
          <a:p>
            <a:r>
              <a:rPr lang="fi-FI" sz="2400" dirty="0"/>
              <a:t>Faktoja ja numerotietoa – digitaaliteknologioiden käyttö</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i-FI" sz="2400"/>
              <a:t>Faktoja ja numerotietoa – kotona tehtävä etätyö</a:t>
            </a:r>
          </a:p>
        </p:txBody>
      </p:sp>
      <p:sp>
        <p:nvSpPr>
          <p:cNvPr id="5" name="TextBox 4">
            <a:extLst>
              <a:ext uri="{FF2B5EF4-FFF2-40B4-BE49-F238E27FC236}">
                <a16:creationId xmlns:a16="http://schemas.microsoft.com/office/drawing/2014/main" id="{B8654F7D-FE3F-4E66-ADCC-E6D31662FD2C}"/>
              </a:ext>
            </a:extLst>
          </p:cNvPr>
          <p:cNvSpPr txBox="1"/>
          <p:nvPr/>
        </p:nvSpPr>
        <p:spPr>
          <a:xfrm>
            <a:off x="434632" y="811566"/>
            <a:ext cx="8186853" cy="3331681"/>
          </a:xfrm>
          <a:prstGeom prst="rect">
            <a:avLst/>
          </a:prstGeom>
          <a:noFill/>
        </p:spPr>
        <p:txBody>
          <a:bodyPr wrap="square" rtlCol="0">
            <a:spAutoFit/>
          </a:bodyPr>
          <a:lstStyle/>
          <a:p>
            <a:r>
              <a:rPr lang="fi-FI" sz="1600" b="1" dirty="0">
                <a:solidFill>
                  <a:srgbClr val="ACC700"/>
                </a:solidFill>
              </a:rPr>
              <a:t>EU-OSHA, OSH Pulse 2022</a:t>
            </a:r>
          </a:p>
          <a:p>
            <a:pPr marL="342900" indent="-342900">
              <a:buFont typeface="Arial" panose="020B0604020202020204" pitchFamily="34" charset="0"/>
              <a:buChar char="•"/>
            </a:pPr>
            <a:r>
              <a:rPr lang="fi-FI" sz="1600" b="1" dirty="0">
                <a:solidFill>
                  <a:schemeClr val="accent1"/>
                </a:solidFill>
              </a:rPr>
              <a:t>työntekijöistä 17 prosenttia työskenteli pääasiassa kotoa käsin vuonna 2022 </a:t>
            </a:r>
          </a:p>
          <a:p>
            <a:pPr marL="342900" indent="-342900">
              <a:buFont typeface="Arial" panose="020B0604020202020204" pitchFamily="34" charset="0"/>
              <a:buChar char="•"/>
            </a:pPr>
            <a:r>
              <a:rPr lang="fi-FI" sz="1600" b="1" dirty="0">
                <a:solidFill>
                  <a:schemeClr val="accent1"/>
                </a:solidFill>
              </a:rPr>
              <a:t>90 % heistä käyttää kannettavia tietokoneita, tabletteja ja älypuhelimia </a:t>
            </a:r>
          </a:p>
          <a:p>
            <a:pPr marL="342900" indent="-342900">
              <a:buFont typeface="Arial" panose="020B0604020202020204" pitchFamily="34" charset="0"/>
              <a:buChar char="•"/>
            </a:pPr>
            <a:r>
              <a:rPr lang="fi-FI" sz="1600" b="1" dirty="0">
                <a:solidFill>
                  <a:schemeClr val="accent1"/>
                </a:solidFill>
              </a:rPr>
              <a:t>kotona etätyötä tekevät henkilöt ilmoittavat vähemmän todennäköisesti itsenäisyyden puutteesta tai heikommista mahdollisuuksista vaikuttaa työtahtiin tai työprosesseihin (14,4 %) kaikkiin työntekijöihin verrattuna</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fi-FI" sz="1600" b="1" dirty="0">
                <a:solidFill>
                  <a:srgbClr val="ACC700"/>
                </a:solidFill>
              </a:rPr>
              <a:t>EU-OSHA, ESENER 2019</a:t>
            </a:r>
          </a:p>
          <a:p>
            <a:pPr marL="342900" indent="-342900">
              <a:buFont typeface="Arial" panose="020B0604020202020204" pitchFamily="34" charset="0"/>
              <a:buChar char="•"/>
            </a:pPr>
            <a:r>
              <a:rPr lang="fi-FI" sz="1600" b="1" dirty="0">
                <a:solidFill>
                  <a:schemeClr val="accent1"/>
                </a:solidFill>
              </a:rPr>
              <a:t>12 prosenttia työpaikoista EU:ssa tarjosi vuonna 2019 työntekijöille mahdollisuuden työskennellä kotoa käsin digitaaliteknologiaa hyödyntäen</a:t>
            </a:r>
          </a:p>
          <a:p>
            <a:pPr marL="342900" indent="-342900">
              <a:buFont typeface="Arial" panose="020B0604020202020204" pitchFamily="34" charset="0"/>
              <a:buChar char="•"/>
            </a:pPr>
            <a:r>
              <a:rPr lang="fi-FI" sz="1600" b="1" dirty="0">
                <a:solidFill>
                  <a:schemeClr val="accent1"/>
                </a:solidFill>
              </a:rPr>
              <a:t>EU:n alueella 75 % työpaikoista arvioi säännöllisesti riskejä, mutta etätyön sallivien työpaikkojen arvioinneista vain 31 % kattaa myös kotona tehtävän etätyön</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fi-FI" sz="2400"/>
              <a:t>Faktoja ja numerotietoa: psykososiaaliset riskit</a:t>
            </a:r>
          </a:p>
        </p:txBody>
      </p:sp>
      <p:sp>
        <p:nvSpPr>
          <p:cNvPr id="4" name="TextBox 3"/>
          <p:cNvSpPr txBox="1"/>
          <p:nvPr/>
        </p:nvSpPr>
        <p:spPr>
          <a:xfrm>
            <a:off x="434633" y="816096"/>
            <a:ext cx="6768752" cy="1762021"/>
          </a:xfrm>
          <a:prstGeom prst="rect">
            <a:avLst/>
          </a:prstGeom>
          <a:noFill/>
        </p:spPr>
        <p:txBody>
          <a:bodyPr wrap="square" rtlCol="0">
            <a:spAutoFit/>
          </a:bodyPr>
          <a:lstStyle/>
          <a:p>
            <a:pPr lvl="0" defTabSz="257175">
              <a:spcBef>
                <a:spcPts val="338"/>
              </a:spcBef>
              <a:buClr>
                <a:srgbClr val="003399"/>
              </a:buClr>
            </a:pPr>
            <a:r>
              <a:rPr lang="fi-FI" sz="1600" b="1" dirty="0">
                <a:solidFill>
                  <a:srgbClr val="ACC700"/>
                </a:solidFill>
              </a:rPr>
              <a:t>EU-OSHA, ESENER 2019</a:t>
            </a:r>
            <a:endParaRPr lang="en-GB" sz="1600" b="1" dirty="0">
              <a:solidFill>
                <a:srgbClr val="ACC700"/>
              </a:solidFill>
            </a:endParaRPr>
          </a:p>
          <a:p>
            <a:pPr lvl="0" defTabSz="257175">
              <a:spcBef>
                <a:spcPts val="338"/>
              </a:spcBef>
              <a:buClr>
                <a:srgbClr val="003399"/>
              </a:buClr>
            </a:pPr>
            <a:r>
              <a:rPr lang="fi-FI" sz="1600" b="1" dirty="0">
                <a:solidFill>
                  <a:srgbClr val="003399"/>
                </a:solidFill>
                <a:latin typeface="Arial" panose="020B0604020202020204" pitchFamily="34" charset="0"/>
                <a:ea typeface="SimSun" panose="02010600030101010101" pitchFamily="2" charset="-122"/>
                <a:cs typeface="Arial" panose="020B0604020202020204" pitchFamily="34" charset="0"/>
              </a:rPr>
              <a:t>Psykososiaaliset riskit, joita digitaaliteknologiaan liittyy yleisimmin: </a:t>
            </a:r>
          </a:p>
          <a:p>
            <a:pPr marL="342900" lvl="0" indent="-342900" defTabSz="257175">
              <a:spcBef>
                <a:spcPts val="338"/>
              </a:spcBef>
              <a:buClr>
                <a:srgbClr val="003399"/>
              </a:buClr>
              <a:buFont typeface="Arial" panose="020B0604020202020204" pitchFamily="34" charset="0"/>
              <a:buChar char="•"/>
            </a:pPr>
            <a:r>
              <a:rPr lang="fi-FI" sz="1600" b="1" dirty="0">
                <a:solidFill>
                  <a:srgbClr val="003399"/>
                </a:solidFill>
              </a:rPr>
              <a:t>aikapaine</a:t>
            </a:r>
          </a:p>
          <a:p>
            <a:pPr marL="342900" lvl="0" indent="-342900" defTabSz="257175">
              <a:spcBef>
                <a:spcPts val="338"/>
              </a:spcBef>
              <a:buClr>
                <a:srgbClr val="003399"/>
              </a:buClr>
              <a:buFont typeface="Arial" panose="020B0604020202020204" pitchFamily="34" charset="0"/>
              <a:buChar char="•"/>
            </a:pPr>
            <a:r>
              <a:rPr lang="fi-FI" sz="1600" b="1" dirty="0">
                <a:solidFill>
                  <a:srgbClr val="003399"/>
                </a:solidFill>
              </a:rPr>
              <a:t>pitkät tai epäsäännölliset työajat</a:t>
            </a:r>
          </a:p>
          <a:p>
            <a:pPr marL="342900" lvl="0" indent="-342900" defTabSz="257175">
              <a:spcBef>
                <a:spcPts val="338"/>
              </a:spcBef>
              <a:buClr>
                <a:srgbClr val="003399"/>
              </a:buClr>
              <a:buFont typeface="Arial" panose="020B0604020202020204" pitchFamily="34" charset="0"/>
              <a:buChar char="•"/>
            </a:pPr>
            <a:r>
              <a:rPr lang="fi-FI" sz="1600" b="1" dirty="0">
                <a:solidFill>
                  <a:srgbClr val="003399"/>
                </a:solidFill>
              </a:rPr>
              <a:t>viestinnän tai yhteistyön puute</a:t>
            </a:r>
          </a:p>
          <a:p>
            <a:pPr marL="342900" lvl="0" indent="-342900" defTabSz="257175">
              <a:spcBef>
                <a:spcPts val="338"/>
              </a:spcBef>
              <a:buClr>
                <a:srgbClr val="003399"/>
              </a:buClr>
              <a:buFont typeface="Arial" panose="020B0604020202020204" pitchFamily="34" charset="0"/>
              <a:buChar char="•"/>
            </a:pPr>
            <a:r>
              <a:rPr lang="fi-FI" sz="1600" b="1" dirty="0">
                <a:solidFill>
                  <a:srgbClr val="003399"/>
                </a:solidFill>
              </a:rPr>
              <a:t>työn epävarmuus</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 y="123478"/>
            <a:ext cx="8403056" cy="461665"/>
          </a:xfrm>
          <a:prstGeom prst="rect">
            <a:avLst/>
          </a:prstGeom>
          <a:noFill/>
        </p:spPr>
        <p:txBody>
          <a:bodyPr wrap="square" rtlCol="0">
            <a:spAutoFit/>
          </a:bodyPr>
          <a:lstStyle/>
          <a:p>
            <a:r>
              <a:rPr lang="fi-FI" sz="2400" b="1">
                <a:solidFill>
                  <a:schemeClr val="accent1"/>
                </a:solidFill>
              </a:rPr>
              <a:t>Faktoja ja numerotietoa: psykososiaaliset riskit</a:t>
            </a: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98492889"/>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33999" y="810702"/>
            <a:ext cx="8145203" cy="507831"/>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fi-FI" sz="1600" dirty="0">
                <a:solidFill>
                  <a:srgbClr val="ACC700"/>
                </a:solidFill>
              </a:rPr>
              <a:t>EU-OSHA, ESENER 2019</a:t>
            </a:r>
          </a:p>
          <a:p>
            <a:pPr>
              <a:spcBef>
                <a:spcPts val="0"/>
              </a:spcBef>
            </a:pPr>
            <a:r>
              <a:rPr lang="fi-FI" sz="1100" dirty="0">
                <a:latin typeface="Arial" panose="020B0604020202020204" pitchFamily="34" charset="0"/>
                <a:ea typeface="SimSun" panose="02010600030101010101" pitchFamily="2" charset="-122"/>
                <a:cs typeface="Times New Roman" panose="02020603050405020304" pitchFamily="18" charset="0"/>
              </a:rPr>
              <a:t>Työpaikoilta saadut ilmoitukset digitaaliteknologiaan liittyvistä psykososiaalisista riskeistä, EU27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4097797324"/>
              </p:ext>
            </p:extLst>
          </p:nvPr>
        </p:nvGraphicFramePr>
        <p:xfrm>
          <a:off x="710263" y="1293017"/>
          <a:ext cx="288290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8504">
                <a:tc rowSpan="2">
                  <a:txBody>
                    <a:bodyPr/>
                    <a:lstStyle/>
                    <a:p>
                      <a:pPr algn="l" fontAlgn="ctr"/>
                      <a:r>
                        <a:rPr lang="fi-FI" sz="900" b="1" u="none" strike="noStrike">
                          <a:effectLst/>
                        </a:rPr>
                        <a:t>Henkilökohtaiset tietokoneet kiinteissä työpisteissä</a:t>
                      </a:r>
                    </a:p>
                  </a:txBody>
                  <a:tcPr marL="9525" marR="9525" marT="9525" marB="0" anchor="ctr"/>
                </a:tc>
                <a:tc>
                  <a:txBody>
                    <a:bodyPr/>
                    <a:lstStyle/>
                    <a:p>
                      <a:pPr algn="ctr" fontAlgn="ctr"/>
                      <a:r>
                        <a:rPr lang="fi-FI" sz="900" u="none" strike="noStrike">
                          <a:effectLst/>
                        </a:rPr>
                        <a:t>Ei käytössä</a:t>
                      </a: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fi-FI" sz="900" u="none" strike="noStrike">
                          <a:effectLst/>
                        </a:rPr>
                        <a:t>Käytössä</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fi-FI" sz="900" b="1" u="none" strike="noStrike">
                          <a:effectLst/>
                        </a:rPr>
                        <a:t>Kannettavat tietokoneet, tabletit, älypuhelimet tai muut mobiililaitteet</a:t>
                      </a:r>
                    </a:p>
                  </a:txBody>
                  <a:tcPr marL="9525" marR="9525" marT="9525" marB="0" anchor="ctr"/>
                </a:tc>
                <a:tc>
                  <a:txBody>
                    <a:bodyPr/>
                    <a:lstStyle/>
                    <a:p>
                      <a:pPr algn="ctr" fontAlgn="ctr"/>
                      <a:r>
                        <a:rPr lang="fi-FI" sz="900" u="none" strike="noStrike">
                          <a:effectLst/>
                        </a:rPr>
                        <a:t>Ei käytössä</a:t>
                      </a: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fi-FI" sz="900" u="none" strike="noStrike">
                          <a:effectLst/>
                        </a:rPr>
                        <a:t>Käytössä</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fi-FI" sz="900" b="1" u="none" strike="noStrike">
                          <a:effectLst/>
                        </a:rPr>
                        <a:t>Työntekijöiden kanssa vuorovaikutuksessa olevat robotit</a:t>
                      </a:r>
                    </a:p>
                  </a:txBody>
                  <a:tcPr marL="9525" marR="9525" marT="9525" marB="0" anchor="ctr"/>
                </a:tc>
                <a:tc>
                  <a:txBody>
                    <a:bodyPr/>
                    <a:lstStyle/>
                    <a:p>
                      <a:pPr algn="ctr" fontAlgn="ctr"/>
                      <a:r>
                        <a:rPr lang="fi-FI" sz="900" u="none" strike="noStrike">
                          <a:effectLst/>
                        </a:rPr>
                        <a:t>Ei käytössä</a:t>
                      </a: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fi-FI" sz="900" u="none" strike="noStrike">
                          <a:effectLst/>
                        </a:rPr>
                        <a:t>Käytössä</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fi-FI" sz="900" b="1" u="none" strike="noStrike">
                          <a:effectLst/>
                        </a:rPr>
                        <a:t>Työn sisällön tai työtahdin määrittävät koneet, järjestelmät tai tietokoneet</a:t>
                      </a:r>
                    </a:p>
                  </a:txBody>
                  <a:tcPr marL="9525" marR="9525" marT="9525" marB="0" anchor="ctr"/>
                </a:tc>
                <a:tc>
                  <a:txBody>
                    <a:bodyPr/>
                    <a:lstStyle/>
                    <a:p>
                      <a:pPr algn="ctr" fontAlgn="ctr"/>
                      <a:r>
                        <a:rPr lang="fi-FI" sz="900" u="none" strike="noStrike">
                          <a:effectLst/>
                        </a:rPr>
                        <a:t>Ei käytössä</a:t>
                      </a: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fi-FI" sz="900" u="none" strike="noStrike">
                          <a:effectLst/>
                        </a:rPr>
                        <a:t>Käytössä</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fi-FI" sz="900" b="1" u="none" strike="noStrike">
                          <a:effectLst/>
                        </a:rPr>
                        <a:t>Koneet, järjestelmät tai tietokoneet seuraavat työntekijöiden suoriutumista</a:t>
                      </a:r>
                    </a:p>
                  </a:txBody>
                  <a:tcPr marL="9525" marR="9525" marT="9525" marB="0" anchor="ctr"/>
                </a:tc>
                <a:tc>
                  <a:txBody>
                    <a:bodyPr/>
                    <a:lstStyle/>
                    <a:p>
                      <a:pPr algn="ctr" fontAlgn="ctr"/>
                      <a:r>
                        <a:rPr lang="fi-FI" sz="900" u="none" strike="noStrike">
                          <a:effectLst/>
                        </a:rPr>
                        <a:t>Ei käytössä</a:t>
                      </a: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fi-FI" sz="900" u="none" strike="noStrike">
                          <a:effectLst/>
                        </a:rPr>
                        <a:t>Käytössä</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fi-FI" sz="900" b="1" u="none" strike="noStrike">
                          <a:effectLst/>
                        </a:rPr>
                        <a:t>Puettavat laitteet</a:t>
                      </a:r>
                    </a:p>
                  </a:txBody>
                  <a:tcPr marL="9525" marR="9525" marT="9525" marB="0" anchor="ctr"/>
                </a:tc>
                <a:tc>
                  <a:txBody>
                    <a:bodyPr/>
                    <a:lstStyle/>
                    <a:p>
                      <a:pPr algn="ctr" fontAlgn="ctr"/>
                      <a:r>
                        <a:rPr lang="fi-FI" sz="900" u="none" strike="noStrike">
                          <a:effectLst/>
                        </a:rPr>
                        <a:t>Ei käytössä</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fi-FI" sz="900" u="none" strike="noStrike">
                          <a:effectLst/>
                        </a:rPr>
                        <a:t>Käytössä</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49614" y="4767022"/>
            <a:ext cx="830003" cy="138499"/>
          </a:xfrm>
          <a:prstGeom prst="rect">
            <a:avLst/>
          </a:prstGeom>
          <a:solidFill>
            <a:schemeClr val="bg1"/>
          </a:solidFill>
        </p:spPr>
        <p:txBody>
          <a:bodyPr wrap="square" lIns="0" tIns="0" rIns="0" bIns="0" rtlCol="0">
            <a:spAutoFit/>
          </a:bodyPr>
          <a:lstStyle/>
          <a:p>
            <a:r>
              <a:rPr lang="fi-FI" sz="900"/>
              <a:t>Aikapaine</a:t>
            </a:r>
          </a:p>
        </p:txBody>
      </p:sp>
      <p:sp>
        <p:nvSpPr>
          <p:cNvPr id="7" name="TextBox 6">
            <a:extLst>
              <a:ext uri="{FF2B5EF4-FFF2-40B4-BE49-F238E27FC236}">
                <a16:creationId xmlns:a16="http://schemas.microsoft.com/office/drawing/2014/main" id="{C9C4A418-4168-4158-B67A-B081EDF20166}"/>
              </a:ext>
            </a:extLst>
          </p:cNvPr>
          <p:cNvSpPr txBox="1"/>
          <p:nvPr/>
        </p:nvSpPr>
        <p:spPr>
          <a:xfrm>
            <a:off x="3262620" y="4767021"/>
            <a:ext cx="1852371" cy="138499"/>
          </a:xfrm>
          <a:prstGeom prst="rect">
            <a:avLst/>
          </a:prstGeom>
          <a:solidFill>
            <a:schemeClr val="bg1"/>
          </a:solidFill>
        </p:spPr>
        <p:txBody>
          <a:bodyPr wrap="square" lIns="0" tIns="0" rIns="0" bIns="0" rtlCol="0">
            <a:spAutoFit/>
          </a:bodyPr>
          <a:lstStyle/>
          <a:p>
            <a:r>
              <a:rPr lang="fi-FI" sz="900"/>
              <a:t>Viestinnän tai yhteistyön puute</a:t>
            </a:r>
          </a:p>
        </p:txBody>
      </p:sp>
      <p:sp>
        <p:nvSpPr>
          <p:cNvPr id="8" name="TextBox 7">
            <a:extLst>
              <a:ext uri="{FF2B5EF4-FFF2-40B4-BE49-F238E27FC236}">
                <a16:creationId xmlns:a16="http://schemas.microsoft.com/office/drawing/2014/main" id="{4E40D5DE-DAC9-4A64-8265-91B3C8231474}"/>
              </a:ext>
            </a:extLst>
          </p:cNvPr>
          <p:cNvSpPr txBox="1"/>
          <p:nvPr/>
        </p:nvSpPr>
        <p:spPr>
          <a:xfrm>
            <a:off x="6166094" y="4767020"/>
            <a:ext cx="1852371" cy="138499"/>
          </a:xfrm>
          <a:prstGeom prst="rect">
            <a:avLst/>
          </a:prstGeom>
          <a:solidFill>
            <a:schemeClr val="bg1"/>
          </a:solidFill>
        </p:spPr>
        <p:txBody>
          <a:bodyPr wrap="square" lIns="0" tIns="0" rIns="0" bIns="0" rtlCol="0">
            <a:spAutoFit/>
          </a:bodyPr>
          <a:lstStyle/>
          <a:p>
            <a:r>
              <a:rPr lang="fi-FI" sz="900"/>
              <a:t>Pitkät tai epäsäännölliset työajat</a:t>
            </a:r>
          </a:p>
        </p:txBody>
      </p:sp>
      <p:sp>
        <p:nvSpPr>
          <p:cNvPr id="9" name="TextBox 8">
            <a:extLst>
              <a:ext uri="{FF2B5EF4-FFF2-40B4-BE49-F238E27FC236}">
                <a16:creationId xmlns:a16="http://schemas.microsoft.com/office/drawing/2014/main" id="{94B0EDBD-4CC5-4E71-832D-43E474CB5CCA}"/>
              </a:ext>
            </a:extLst>
          </p:cNvPr>
          <p:cNvSpPr txBox="1"/>
          <p:nvPr/>
        </p:nvSpPr>
        <p:spPr>
          <a:xfrm>
            <a:off x="5252364" y="4768030"/>
            <a:ext cx="777084" cy="276999"/>
          </a:xfrm>
          <a:prstGeom prst="rect">
            <a:avLst/>
          </a:prstGeom>
          <a:solidFill>
            <a:schemeClr val="bg1"/>
          </a:solidFill>
        </p:spPr>
        <p:txBody>
          <a:bodyPr wrap="square" lIns="0" tIns="0" rIns="0" bIns="0" rtlCol="0">
            <a:spAutoFit/>
          </a:bodyPr>
          <a:lstStyle/>
          <a:p>
            <a:r>
              <a:rPr lang="fi-FI" sz="900"/>
              <a:t>Työn epävarmuus</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fc5f8d4-7e57-45d4-9bd5-615939bc4b63" xsi:nil="true"/>
    <lcf76f155ced4ddcb4097134ff3c332f xmlns="09fa41c5-1f7d-41ee-bb33-d16f9e88a06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63683634FDAA42960CD3D5B5C6C679" ma:contentTypeVersion="13" ma:contentTypeDescription="Create a new document." ma:contentTypeScope="" ma:versionID="c348e112527a0392ec6a94e62cf0cce5">
  <xsd:schema xmlns:xsd="http://www.w3.org/2001/XMLSchema" xmlns:xs="http://www.w3.org/2001/XMLSchema" xmlns:p="http://schemas.microsoft.com/office/2006/metadata/properties" xmlns:ns2="09fa41c5-1f7d-41ee-bb33-d16f9e88a06e" xmlns:ns3="afc5f8d4-7e57-45d4-9bd5-615939bc4b63" targetNamespace="http://schemas.microsoft.com/office/2006/metadata/properties" ma:root="true" ma:fieldsID="85c6c2b6ac3b1a23726e0755481d8be5" ns2:_="" ns3:_="">
    <xsd:import namespace="09fa41c5-1f7d-41ee-bb33-d16f9e88a06e"/>
    <xsd:import namespace="afc5f8d4-7e57-45d4-9bd5-615939bc4b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a41c5-1f7d-41ee-bb33-d16f9e88a0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fb48e5c-1154-4664-a60a-4ec574807f5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c5f8d4-7e57-45d4-9bd5-615939bc4b6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65be5ba-4ee4-45a0-a870-be7408a3bb99}" ma:internalName="TaxCatchAll" ma:showField="CatchAllData" ma:web="afc5f8d4-7e57-45d4-9bd5-615939bc4b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9C92BF-4DCA-40D6-9BE5-5C69F825546D}">
  <ds:schemaRefs>
    <ds:schemaRef ds:uri="09fa41c5-1f7d-41ee-bb33-d16f9e88a06e"/>
    <ds:schemaRef ds:uri="afc5f8d4-7e57-45d4-9bd5-615939bc4b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19BD90B-8FC9-4EB2-8087-D8C142975AEF}">
  <ds:schemaRefs>
    <ds:schemaRef ds:uri="09fa41c5-1f7d-41ee-bb33-d16f9e88a06e"/>
    <ds:schemaRef ds:uri="afc5f8d4-7e57-45d4-9bd5-615939bc4b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5AC96F0-15EC-4995-9008-A73D3A3FBC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43</TotalTime>
  <Words>2739</Words>
  <Application>Microsoft Office PowerPoint</Application>
  <PresentationFormat>On-screen Show (16:9)</PresentationFormat>
  <Paragraphs>379</Paragraphs>
  <Slides>26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Terveellinen työ -kampanja 2023–2025 Digiajan turvallinen ja terveellinen työ </vt:lpstr>
      <vt:lpstr>PowerPoint Presentation</vt:lpstr>
      <vt:lpstr>Mistä on kyse?</vt:lpstr>
      <vt:lpstr>Faktoja ja numerotietoa – digitaaliteknologioiden käyttö</vt:lpstr>
      <vt:lpstr>Faktoja ja numerotietoa – digitaaliteknologioiden käyttö</vt:lpstr>
      <vt:lpstr>Faktoja ja numerotietoa – digitaaliteknologioiden käyttö</vt:lpstr>
      <vt:lpstr>Faktoja ja numerotietoa – kotona tehtävä etätyö</vt:lpstr>
      <vt:lpstr>Faktoja ja numerotietoa: psykososiaaliset riskit</vt:lpstr>
      <vt:lpstr>PowerPoint Presentation</vt:lpstr>
      <vt:lpstr>PowerPoint Presentation</vt:lpstr>
      <vt:lpstr>Keskeiset teemat</vt:lpstr>
      <vt:lpstr>Keskeiset teemat: digitaalinen alustatyö</vt:lpstr>
      <vt:lpstr>Keskeiset teemat: digitaalinen alustatyö</vt:lpstr>
      <vt:lpstr>Keskeiset teemat: tehtävien automatisointi</vt:lpstr>
      <vt:lpstr>Keskeiset teemat: tehtävien automatisointi</vt:lpstr>
      <vt:lpstr>Keskeiset teemat: etätyö ja hybridityö</vt:lpstr>
      <vt:lpstr>Keskeiset teemat: etätyö ja hybridityö</vt:lpstr>
      <vt:lpstr>Keskeiset teemat: tekoälyn hyödyntäminen työn johtamisessa</vt:lpstr>
      <vt:lpstr>Keskeiset teemat: tekoälyn hyödyntäminen työn johtamisessa</vt:lpstr>
      <vt:lpstr>Keskeiset teemat: älykkäät digitaaliset järjestelmät</vt:lpstr>
      <vt:lpstr>Keskeiset teemat: älykkäät digitaaliset järjestelmät</vt:lpstr>
      <vt:lpstr>Vaarojen ja haittojen ennaltaehkäisy</vt:lpstr>
      <vt:lpstr>EU-OSHA ja kampanjakumppanit</vt:lpstr>
      <vt:lpstr>Kampanjaa tukeva materiaali</vt:lpstr>
      <vt:lpstr>Näin osallistut kampanjaan</vt:lpstr>
      <vt:lpstr>Tule mukaan bittien ja tavujen tuolle puolelle!</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13</cp:revision>
  <cp:lastPrinted>2019-10-04T15:07:06Z</cp:lastPrinted>
  <dcterms:created xsi:type="dcterms:W3CDTF">2015-10-14T15:05:30Z</dcterms:created>
  <dcterms:modified xsi:type="dcterms:W3CDTF">2023-07-17T14:46:26Z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0x0101004363683634FDAA42960CD3D5B5C6C679</vt:lpwstr>
  </property>
  <property fmtid="{D5CDD505-2E9C-101B-9397-08002B2CF9AE}" pid="3" name="MediaServiceImageTags">
    <vt:lpwstr/>
  </property>
</Properties>
</file>